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1" r:id="rId5"/>
    <p:sldMasterId id="214748370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y="5143500" cx="9144000"/>
  <p:notesSz cx="9144000" cy="5143500"/>
  <p:embeddedFontLst>
    <p:embeddedFont>
      <p:font typeface="Montserrat"/>
      <p:regular r:id="rId33"/>
      <p:bold r:id="rId34"/>
      <p:italic r:id="rId35"/>
      <p:boldItalic r:id="rId36"/>
    </p:embeddedFont>
    <p:embeddedFont>
      <p:font typeface="Montserrat Medium"/>
      <p:regular r:id="rId37"/>
      <p:bold r:id="rId38"/>
      <p:italic r:id="rId39"/>
      <p:boldItalic r:id="rId40"/>
    </p:embeddedFont>
    <p:embeddedFont>
      <p:font typeface="Open Sans SemiBold"/>
      <p:regular r:id="rId41"/>
      <p:bold r:id="rId42"/>
      <p:italic r:id="rId43"/>
      <p:boldItalic r:id="rId44"/>
    </p:embeddedFont>
    <p:embeddedFont>
      <p:font typeface="Open Sans ExtraBold"/>
      <p:bold r:id="rId45"/>
      <p:boldItalic r:id="rId46"/>
    </p:embeddedFont>
    <p:embeddedFont>
      <p:font typeface="Open Sans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Isabel Renedo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BAB4928-0466-47C3-900F-CC5563BCB8FB}">
  <a:tblStyle styleId="{2BAB4928-0466-47C3-900F-CC5563BCB8F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boldItalic.fntdata"/><Relationship Id="rId42" Type="http://schemas.openxmlformats.org/officeDocument/2006/relationships/font" Target="fonts/OpenSansSemiBold-bold.fntdata"/><Relationship Id="rId41" Type="http://schemas.openxmlformats.org/officeDocument/2006/relationships/font" Target="fonts/OpenSansSemiBold-regular.fntdata"/><Relationship Id="rId44" Type="http://schemas.openxmlformats.org/officeDocument/2006/relationships/font" Target="fonts/OpenSansSemiBold-boldItalic.fntdata"/><Relationship Id="rId43" Type="http://schemas.openxmlformats.org/officeDocument/2006/relationships/font" Target="fonts/OpenSansSemiBold-italic.fntdata"/><Relationship Id="rId46" Type="http://schemas.openxmlformats.org/officeDocument/2006/relationships/font" Target="fonts/OpenSansExtraBold-boldItalic.fntdata"/><Relationship Id="rId45" Type="http://schemas.openxmlformats.org/officeDocument/2006/relationships/font" Target="fonts/OpenSansExtraBold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48" Type="http://schemas.openxmlformats.org/officeDocument/2006/relationships/font" Target="fonts/OpenSans-bold.fntdata"/><Relationship Id="rId47" Type="http://schemas.openxmlformats.org/officeDocument/2006/relationships/font" Target="fonts/OpenSans-regular.fntdata"/><Relationship Id="rId49" Type="http://schemas.openxmlformats.org/officeDocument/2006/relationships/font" Target="fonts/OpenSans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font" Target="fonts/Montserrat-regular.fntdata"/><Relationship Id="rId32" Type="http://schemas.openxmlformats.org/officeDocument/2006/relationships/slide" Target="slides/slide25.xml"/><Relationship Id="rId35" Type="http://schemas.openxmlformats.org/officeDocument/2006/relationships/font" Target="fonts/Montserrat-italic.fntdata"/><Relationship Id="rId34" Type="http://schemas.openxmlformats.org/officeDocument/2006/relationships/font" Target="fonts/Montserrat-bold.fntdata"/><Relationship Id="rId37" Type="http://schemas.openxmlformats.org/officeDocument/2006/relationships/font" Target="fonts/MontserratMedium-regular.fntdata"/><Relationship Id="rId36" Type="http://schemas.openxmlformats.org/officeDocument/2006/relationships/font" Target="fonts/Montserrat-boldItalic.fntdata"/><Relationship Id="rId39" Type="http://schemas.openxmlformats.org/officeDocument/2006/relationships/font" Target="fonts/MontserratMedium-italic.fntdata"/><Relationship Id="rId38" Type="http://schemas.openxmlformats.org/officeDocument/2006/relationships/font" Target="fonts/MontserratMedium-bold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0" Type="http://schemas.openxmlformats.org/officeDocument/2006/relationships/font" Target="fonts/OpenSans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6-03-16T07:54:12.325">
    <p:pos x="2226" y="3006"/>
    <p:text>@juan@moodle.com @dani@moodle.com No sé como cambiar el año en el fondo así que he añadido una etiqueta .. feel free  de quitarlo
1 total reaction
Dani Palou reacted with 👍 at 2026-03-16 07:54 AM
_Assigned to Dani Palou_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cf61b0d59b_0_195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cf61b0d59b_0_195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cf61b0d59b_0_538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cf61b0d59b_0_538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cf61b0d59b_0_502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cf61b0d59b_0_502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cf61b0d59b_0_598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cf61b0d59b_0_598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cf61b0d59b_0_604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cf61b0d59b_0_604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cf61b0d59b_0_631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cf61b0d59b_0_631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cf61b0d59b_0_638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cf61b0d59b_0_638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cf61b0d59b_25_77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cf61b0d59b_25_77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cf61b0d59b_25_83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cf61b0d59b_25_83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cf61b0d59b_25_8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cf61b0d59b_25_8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cf61b0d59b_25_18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cf61b0d59b_25_18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7c893a4fd9_0_44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7c893a4fd9_0_44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have more interesting data here, how every year the connections grow per year but as I said before those numbers could not be accurate enough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cf61b0d59b_25_32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cf61b0d59b_25_32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cf61b0d59b_25_40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cf61b0d59b_25_40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cf61b0d59b_25_56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cf61b0d59b_25_56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cf61b0d59b_25_64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cf61b0d59b_25_64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cf61b0d59b_0_610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cf61b0d59b_0_610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cf61b0d59b_0_475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cf61b0d59b_0_475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7c893a4fd9_0_4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7c893a4fd9_0_4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But in any case, as you can see here Internet access + mobile phones or devices are very related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7c893a4fd9_0_56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7c893a4fd9_0_56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number of smartphones in use has not stopped growing, </a:t>
            </a:r>
            <a:r>
              <a:rPr lang="en-US"/>
              <a:t>initially</a:t>
            </a:r>
            <a:r>
              <a:rPr lang="en-US"/>
              <a:t> double digits, suggesting quick adoption, in some countries the jump to internet has been directly via smartphones, no laptops,computers involved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7c893a4fd9_0_64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7c893a4fd9_0_64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 you can see, Internet traffic is mostly via phones, laptops&amp;computers are in continuos decrease</a:t>
            </a:r>
            <a:br>
              <a:rPr lang="en-US"/>
            </a:br>
            <a:r>
              <a:rPr lang="en-US"/>
              <a:t>I’d say that nothing surprising so far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cf61b0d59b_0_522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cf61b0d59b_0_522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cf61b0d59b_0_431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cf61b0d59b_0_431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cf61b0d59b_0_528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cf61b0d59b_0_528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cf61b0d59b_0_533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cf61b0d59b_0_533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2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moodlemoot.org/" TargetMode="External"/><Relationship Id="rId3" Type="http://schemas.openxmlformats.org/officeDocument/2006/relationships/image" Target="../media/image39.png"/><Relationship Id="rId4" Type="http://schemas.openxmlformats.org/officeDocument/2006/relationships/image" Target="../media/image2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4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4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Default text 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title="MoodleHQ_Generic_SlideBackgroundGraphics-0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3007800" y="1000100"/>
            <a:ext cx="4650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4000"/>
              <a:buFont typeface="Open Sans ExtraBold"/>
              <a:buNone/>
              <a:defRPr sz="4000">
                <a:solidFill>
                  <a:srgbClr val="194866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075275" y="3096600"/>
            <a:ext cx="4384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 SemiBold"/>
              <a:buNone/>
              <a:defRPr sz="1400">
                <a:solidFill>
                  <a:srgbClr val="282828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5 - Default text">
  <p:cSld name="CUSTOM_13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 title="MoodleHQ_Generic_SlideBackgroundGraphics22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 txBox="1"/>
          <p:nvPr>
            <p:ph type="title"/>
          </p:nvPr>
        </p:nvSpPr>
        <p:spPr>
          <a:xfrm>
            <a:off x="758850" y="665450"/>
            <a:ext cx="35160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83" name="Google Shape;83;p11"/>
          <p:cNvSpPr txBox="1"/>
          <p:nvPr>
            <p:ph idx="1" type="subTitle"/>
          </p:nvPr>
        </p:nvSpPr>
        <p:spPr>
          <a:xfrm>
            <a:off x="758850" y="2594025"/>
            <a:ext cx="35883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11"/>
          <p:cNvSpPr/>
          <p:nvPr>
            <p:ph idx="2" type="pic"/>
          </p:nvPr>
        </p:nvSpPr>
        <p:spPr>
          <a:xfrm>
            <a:off x="4600300" y="739250"/>
            <a:ext cx="3588300" cy="4062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5 - Blank">
  <p:cSld name="CUSTOM_13_1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2" title="MoodleHQ_Generic_SlideBackgroundGraphics22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/>
          <p:nvPr>
            <p:ph idx="2" type="pic"/>
          </p:nvPr>
        </p:nvSpPr>
        <p:spPr>
          <a:xfrm>
            <a:off x="4600300" y="739250"/>
            <a:ext cx="3588300" cy="4062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5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 title="MoodleHQ_Generic_SlideDesigns-1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/>
          <p:nvPr>
            <p:ph idx="2" type="pic"/>
          </p:nvPr>
        </p:nvSpPr>
        <p:spPr>
          <a:xfrm>
            <a:off x="4616150" y="540600"/>
            <a:ext cx="3588300" cy="4062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  <p:sp>
        <p:nvSpPr>
          <p:cNvPr id="91" name="Google Shape;91;p13"/>
          <p:cNvSpPr txBox="1"/>
          <p:nvPr>
            <p:ph type="title"/>
          </p:nvPr>
        </p:nvSpPr>
        <p:spPr>
          <a:xfrm>
            <a:off x="758850" y="665450"/>
            <a:ext cx="35160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92" name="Google Shape;92;p13"/>
          <p:cNvSpPr txBox="1"/>
          <p:nvPr>
            <p:ph idx="1" type="subTitle"/>
          </p:nvPr>
        </p:nvSpPr>
        <p:spPr>
          <a:xfrm>
            <a:off x="758850" y="2594025"/>
            <a:ext cx="35883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15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title="MoodleHQ_Generic_SlideDesigns-1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/>
          <p:nvPr>
            <p:ph idx="2" type="pic"/>
          </p:nvPr>
        </p:nvSpPr>
        <p:spPr>
          <a:xfrm>
            <a:off x="4616150" y="540600"/>
            <a:ext cx="3588300" cy="4062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6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 title="MoodleHQ_Generic_SlideDesigns-1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/>
          <p:nvPr>
            <p:ph idx="2" type="pic"/>
          </p:nvPr>
        </p:nvSpPr>
        <p:spPr>
          <a:xfrm>
            <a:off x="3943225" y="1073100"/>
            <a:ext cx="1219200" cy="1380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  <p:sp>
        <p:nvSpPr>
          <p:cNvPr id="99" name="Google Shape;99;p15"/>
          <p:cNvSpPr/>
          <p:nvPr>
            <p:ph idx="3" type="pic"/>
          </p:nvPr>
        </p:nvSpPr>
        <p:spPr>
          <a:xfrm>
            <a:off x="5433575" y="1073100"/>
            <a:ext cx="1219200" cy="1380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  <p:sp>
        <p:nvSpPr>
          <p:cNvPr id="100" name="Google Shape;100;p15"/>
          <p:cNvSpPr/>
          <p:nvPr>
            <p:ph idx="4" type="pic"/>
          </p:nvPr>
        </p:nvSpPr>
        <p:spPr>
          <a:xfrm>
            <a:off x="3943225" y="2800950"/>
            <a:ext cx="1219200" cy="1380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  <p:sp>
        <p:nvSpPr>
          <p:cNvPr id="101" name="Google Shape;101;p15"/>
          <p:cNvSpPr/>
          <p:nvPr>
            <p:ph idx="5" type="pic"/>
          </p:nvPr>
        </p:nvSpPr>
        <p:spPr>
          <a:xfrm>
            <a:off x="5433575" y="2800950"/>
            <a:ext cx="1219200" cy="1380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  <p:sp>
        <p:nvSpPr>
          <p:cNvPr id="102" name="Google Shape;102;p15"/>
          <p:cNvSpPr/>
          <p:nvPr>
            <p:ph idx="6" type="pic"/>
          </p:nvPr>
        </p:nvSpPr>
        <p:spPr>
          <a:xfrm>
            <a:off x="6923925" y="1073100"/>
            <a:ext cx="1219200" cy="1380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  <p:sp>
        <p:nvSpPr>
          <p:cNvPr id="103" name="Google Shape;103;p15"/>
          <p:cNvSpPr/>
          <p:nvPr>
            <p:ph idx="7" type="pic"/>
          </p:nvPr>
        </p:nvSpPr>
        <p:spPr>
          <a:xfrm>
            <a:off x="6923925" y="2800950"/>
            <a:ext cx="1219200" cy="1380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6 - Default text">
  <p:cSld name="CUSTOM_5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/>
          <p:nvPr/>
        </p:nvSpPr>
        <p:spPr>
          <a:xfrm>
            <a:off x="0" y="0"/>
            <a:ext cx="9144000" cy="5180400"/>
          </a:xfrm>
          <a:prstGeom prst="rect">
            <a:avLst/>
          </a:prstGeom>
          <a:solidFill>
            <a:srgbClr val="1948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6"/>
          <p:cNvSpPr txBox="1"/>
          <p:nvPr>
            <p:ph type="title"/>
          </p:nvPr>
        </p:nvSpPr>
        <p:spPr>
          <a:xfrm>
            <a:off x="1217400" y="1775575"/>
            <a:ext cx="6709200" cy="19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pen Sans ExtraBold"/>
              <a:buNone/>
              <a:defRPr sz="5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6 - Blank">
  <p:cSld name="CUSTOM_5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>
            <a:off x="0" y="0"/>
            <a:ext cx="9144000" cy="5180400"/>
          </a:xfrm>
          <a:prstGeom prst="rect">
            <a:avLst/>
          </a:prstGeom>
          <a:solidFill>
            <a:srgbClr val="1948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7 - Default text">
  <p:cSld name="CUSTOM_6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 txBox="1"/>
          <p:nvPr>
            <p:ph type="title"/>
          </p:nvPr>
        </p:nvSpPr>
        <p:spPr>
          <a:xfrm>
            <a:off x="758850" y="506725"/>
            <a:ext cx="30843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112" name="Google Shape;112;p18"/>
          <p:cNvSpPr txBox="1"/>
          <p:nvPr>
            <p:ph idx="1" type="subTitle"/>
          </p:nvPr>
        </p:nvSpPr>
        <p:spPr>
          <a:xfrm>
            <a:off x="758850" y="2435300"/>
            <a:ext cx="29052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3" name="Google Shape;113;p18"/>
          <p:cNvSpPr txBox="1"/>
          <p:nvPr>
            <p:ph idx="2" type="subTitle"/>
          </p:nvPr>
        </p:nvSpPr>
        <p:spPr>
          <a:xfrm>
            <a:off x="5887075" y="2884975"/>
            <a:ext cx="2209500" cy="5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  <a:defRPr b="1" sz="1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4" name="Google Shape;114;p18"/>
          <p:cNvSpPr txBox="1"/>
          <p:nvPr>
            <p:ph idx="3" type="subTitle"/>
          </p:nvPr>
        </p:nvSpPr>
        <p:spPr>
          <a:xfrm>
            <a:off x="5887075" y="3365575"/>
            <a:ext cx="2351400" cy="7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  <a:defRPr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115" name="Google Shape;115;p18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116" name="Google Shape;116;p18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8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18" name="Google Shape;118;p18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9" name="Google Shape;119;p18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8 - Blank">
  <p:cSld name="CUSTOM_6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2" name="Google Shape;122;p19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123" name="Google Shape;123;p19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9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25" name="Google Shape;125;p19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6" name="Google Shape;126;p19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9 - Default text">
  <p:cSld name="CUSTOM_7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 title="MoodleHQ_Generic_SlideBackgroundGraphics-07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>
            <p:ph type="title"/>
          </p:nvPr>
        </p:nvSpPr>
        <p:spPr>
          <a:xfrm>
            <a:off x="5599775" y="506725"/>
            <a:ext cx="30843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130" name="Google Shape;130;p20"/>
          <p:cNvSpPr txBox="1"/>
          <p:nvPr>
            <p:ph idx="1" type="subTitle"/>
          </p:nvPr>
        </p:nvSpPr>
        <p:spPr>
          <a:xfrm>
            <a:off x="5599775" y="2435300"/>
            <a:ext cx="2905200" cy="18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31" name="Google Shape;131;p20" title="laptop.png"/>
          <p:cNvPicPr preferRelativeResize="0"/>
          <p:nvPr/>
        </p:nvPicPr>
        <p:blipFill rotWithShape="1">
          <a:blip r:embed="rId3">
            <a:alphaModFix/>
          </a:blip>
          <a:srcRect b="0" l="332" r="7494" t="0"/>
          <a:stretch/>
        </p:blipFill>
        <p:spPr>
          <a:xfrm>
            <a:off x="191600" y="765150"/>
            <a:ext cx="5159373" cy="3613201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3300000" dist="47625">
              <a:srgbClr val="000000">
                <a:alpha val="22000"/>
              </a:srgbClr>
            </a:outerShdw>
          </a:effectLst>
        </p:spPr>
      </p:pic>
      <p:sp>
        <p:nvSpPr>
          <p:cNvPr id="132" name="Google Shape;132;p20"/>
          <p:cNvSpPr/>
          <p:nvPr>
            <p:ph idx="2" type="pic"/>
          </p:nvPr>
        </p:nvSpPr>
        <p:spPr>
          <a:xfrm>
            <a:off x="842200" y="1019150"/>
            <a:ext cx="3984600" cy="2703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33" name="Google Shape;133;p20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134" name="Google Shape;134;p20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0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36" name="Google Shape;136;p20" title="M Icon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7" name="Google Shape;137;p20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Blank">
  <p:cSld name="CUSTOM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 title="MoodleHQ_Generic_SlideBackgroundGraphics-0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9 - Blank">
  <p:cSld name="CUSTOM_7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 title="MoodleHQ_Generic_SlideBackgroundGraphics-07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21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141" name="Google Shape;141;p21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1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43" name="Google Shape;143;p21" title="M Icon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4" name="Google Shape;144;p21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0 - Default text">
  <p:cSld name="CUSTOM_8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2"/>
          <p:cNvSpPr txBox="1"/>
          <p:nvPr>
            <p:ph type="title"/>
          </p:nvPr>
        </p:nvSpPr>
        <p:spPr>
          <a:xfrm>
            <a:off x="446175" y="352975"/>
            <a:ext cx="8520600" cy="9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48" name="Google Shape;148;p22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149" name="Google Shape;149;p22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2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51" name="Google Shape;151;p22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2" name="Google Shape;152;p22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1 - Default text">
  <p:cSld name="CUSTOM_9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3" title="MoodleHQ_Generic_SlideBackgroundGraphics-09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/>
          <p:nvPr>
            <p:ph type="title"/>
          </p:nvPr>
        </p:nvSpPr>
        <p:spPr>
          <a:xfrm>
            <a:off x="758850" y="506725"/>
            <a:ext cx="30843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156" name="Google Shape;156;p23"/>
          <p:cNvSpPr txBox="1"/>
          <p:nvPr>
            <p:ph idx="1" type="subTitle"/>
          </p:nvPr>
        </p:nvSpPr>
        <p:spPr>
          <a:xfrm>
            <a:off x="758850" y="2435300"/>
            <a:ext cx="29052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7" name="Google Shape;157;p23"/>
          <p:cNvSpPr/>
          <p:nvPr/>
        </p:nvSpPr>
        <p:spPr>
          <a:xfrm>
            <a:off x="4428550" y="742725"/>
            <a:ext cx="4024200" cy="902400"/>
          </a:xfrm>
          <a:prstGeom prst="roundRect">
            <a:avLst>
              <a:gd fmla="val 13846" name="adj"/>
            </a:avLst>
          </a:prstGeom>
          <a:solidFill>
            <a:srgbClr val="1948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4428550" y="1950225"/>
            <a:ext cx="4024200" cy="902400"/>
          </a:xfrm>
          <a:prstGeom prst="roundRect">
            <a:avLst>
              <a:gd fmla="val 1384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4462625" y="3157725"/>
            <a:ext cx="4024200" cy="902400"/>
          </a:xfrm>
          <a:prstGeom prst="roundRect">
            <a:avLst>
              <a:gd fmla="val 1384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3"/>
          <p:cNvSpPr txBox="1"/>
          <p:nvPr>
            <p:ph idx="2" type="subTitle"/>
          </p:nvPr>
        </p:nvSpPr>
        <p:spPr>
          <a:xfrm>
            <a:off x="4888300" y="2030925"/>
            <a:ext cx="3489300" cy="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1100"/>
              <a:buFont typeface="Open Sans"/>
              <a:buNone/>
              <a:defRPr sz="11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3"/>
          <p:cNvSpPr txBox="1"/>
          <p:nvPr>
            <p:ph idx="3" type="subTitle"/>
          </p:nvPr>
        </p:nvSpPr>
        <p:spPr>
          <a:xfrm>
            <a:off x="4888300" y="3239675"/>
            <a:ext cx="3489300" cy="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1100"/>
              <a:buFont typeface="Open Sans"/>
              <a:buNone/>
              <a:defRPr sz="11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3"/>
          <p:cNvSpPr txBox="1"/>
          <p:nvPr>
            <p:ph idx="4" type="subTitle"/>
          </p:nvPr>
        </p:nvSpPr>
        <p:spPr>
          <a:xfrm>
            <a:off x="4888300" y="822175"/>
            <a:ext cx="3489300" cy="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  <a:defRPr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63" name="Google Shape;163;p23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164" name="Google Shape;164;p23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3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66" name="Google Shape;166;p23" title="M Icon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7" name="Google Shape;167;p23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1 - Blank">
  <p:cSld name="CUSTOM_9_1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4" title="MoodleHQ_Generic_SlideBackgroundGraphics-09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24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171" name="Google Shape;171;p24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4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73" name="Google Shape;173;p24" title="M Icon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4" name="Google Shape;174;p24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USTOM_11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177" name="Google Shape;177;p25"/>
          <p:cNvSpPr/>
          <p:nvPr/>
        </p:nvSpPr>
        <p:spPr>
          <a:xfrm>
            <a:off x="-21850" y="-10925"/>
            <a:ext cx="9165900" cy="5154300"/>
          </a:xfrm>
          <a:prstGeom prst="rect">
            <a:avLst/>
          </a:prstGeom>
          <a:solidFill>
            <a:srgbClr val="F9801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-57550" y="4755150"/>
            <a:ext cx="9237300" cy="39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5"/>
          <p:cNvSpPr txBox="1"/>
          <p:nvPr/>
        </p:nvSpPr>
        <p:spPr>
          <a:xfrm>
            <a:off x="2907450" y="4811250"/>
            <a:ext cx="30000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Copyright 2025 © Moodle Pty Ltd</a:t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0" name="Google Shape;18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22525" y="1624550"/>
            <a:ext cx="4569851" cy="162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6_2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6" title="Moot25_GenericPPT_Template-06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0" y="4476750"/>
            <a:ext cx="9144000" cy="6666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120000" y="120000"/>
                </a:lnTo>
                <a:lnTo>
                  <a:pt x="120000" y="0"/>
                </a:lnTo>
                <a:lnTo>
                  <a:pt x="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4_1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/>
          <p:nvPr>
            <p:ph idx="12" type="sldNum"/>
          </p:nvPr>
        </p:nvSpPr>
        <p:spPr>
          <a:xfrm>
            <a:off x="8228133" y="4441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8" name="Google Shape;18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98350" y="4513000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 txBox="1"/>
          <p:nvPr/>
        </p:nvSpPr>
        <p:spPr>
          <a:xfrm>
            <a:off x="6385225" y="4472567"/>
            <a:ext cx="2954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#MootGlobal25</a:t>
            </a:r>
            <a:r>
              <a:rPr lang="en-US" sz="1050">
                <a:solidFill>
                  <a:srgbClr val="30234F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105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en-US" sz="1050">
                <a:solidFill>
                  <a:srgbClr val="2A2F4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2600">
              <a:solidFill>
                <a:srgbClr val="2A2F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0" name="Google Shape;190;p28" title="Moot25_GenericPPT_Template-0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7_2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9" title="Moot25_GenericPPT_Template-05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/>
        </p:nvSpPr>
        <p:spPr>
          <a:xfrm>
            <a:off x="337750" y="4483017"/>
            <a:ext cx="2954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#MootGlobal25  |</a:t>
            </a:r>
            <a:endParaRPr sz="26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474" y="4523450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 2">
  <p:cSld name="CUSTOM_8_2">
    <p:bg>
      <p:bgPr>
        <a:noFill/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/>
        </p:nvSpPr>
        <p:spPr>
          <a:xfrm>
            <a:off x="2491400" y="2301875"/>
            <a:ext cx="41613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282828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moodlemoot.org</a:t>
            </a:r>
            <a:r>
              <a:rPr lang="en-US" sz="2600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700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| #MootGlobal25 </a:t>
            </a:r>
            <a:r>
              <a:rPr b="1" lang="en-US" sz="2600">
                <a:solidFill>
                  <a:srgbClr val="30234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2600">
              <a:solidFill>
                <a:srgbClr val="3023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7" name="Google Shape;197;p30" title="MootGlobal25_GreyLogo_Digital.png"/>
          <p:cNvPicPr preferRelativeResize="0"/>
          <p:nvPr/>
        </p:nvPicPr>
        <p:blipFill rotWithShape="1">
          <a:blip r:embed="rId3">
            <a:alphaModFix/>
          </a:blip>
          <a:srcRect b="0" l="2768" r="2768" t="0"/>
          <a:stretch/>
        </p:blipFill>
        <p:spPr>
          <a:xfrm>
            <a:off x="2491398" y="822500"/>
            <a:ext cx="4161198" cy="102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 title="Moot25_GenericPPT_Template-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 - Default text">
  <p:cSld name="CUSTOM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4"/>
          <p:cNvSpPr txBox="1"/>
          <p:nvPr>
            <p:ph type="title"/>
          </p:nvPr>
        </p:nvSpPr>
        <p:spPr>
          <a:xfrm>
            <a:off x="758850" y="867650"/>
            <a:ext cx="39546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subTitle"/>
          </p:nvPr>
        </p:nvSpPr>
        <p:spPr>
          <a:xfrm>
            <a:off x="758850" y="2230025"/>
            <a:ext cx="36201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" name="Google Shape;19;p4"/>
          <p:cNvSpPr/>
          <p:nvPr>
            <p:ph idx="2" type="pic"/>
          </p:nvPr>
        </p:nvSpPr>
        <p:spPr>
          <a:xfrm>
            <a:off x="4848025" y="644050"/>
            <a:ext cx="3510300" cy="34539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  <p:grpSp>
        <p:nvGrpSpPr>
          <p:cNvPr id="20" name="Google Shape;20;p4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21" name="Google Shape;21;p4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4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3" name="Google Shape;23;p4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" name="Google Shape;24;p4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Default text " type="title">
  <p:cSld name="TITLE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2" title="MoodleHQ_Generic_SlideBackgroundGraphics-0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2"/>
          <p:cNvSpPr txBox="1"/>
          <p:nvPr>
            <p:ph type="ctrTitle"/>
          </p:nvPr>
        </p:nvSpPr>
        <p:spPr>
          <a:xfrm>
            <a:off x="3007800" y="1000100"/>
            <a:ext cx="4650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4000"/>
              <a:buFont typeface="Open Sans ExtraBold"/>
              <a:buNone/>
              <a:defRPr sz="4000">
                <a:solidFill>
                  <a:srgbClr val="194866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6" name="Google Shape;206;p32"/>
          <p:cNvSpPr txBox="1"/>
          <p:nvPr>
            <p:ph idx="1" type="subTitle"/>
          </p:nvPr>
        </p:nvSpPr>
        <p:spPr>
          <a:xfrm>
            <a:off x="3075275" y="3096600"/>
            <a:ext cx="4384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 SemiBold"/>
              <a:buNone/>
              <a:defRPr sz="1400">
                <a:solidFill>
                  <a:srgbClr val="282828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Blank">
  <p:cSld name="CUSTOM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3" title="MoodleHQ_Generic_SlideBackgroundGraphics-0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 - Default text">
  <p:cSld name="CUSTOM_1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4"/>
          <p:cNvSpPr txBox="1"/>
          <p:nvPr>
            <p:ph type="title"/>
          </p:nvPr>
        </p:nvSpPr>
        <p:spPr>
          <a:xfrm>
            <a:off x="758850" y="867650"/>
            <a:ext cx="39546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212" name="Google Shape;212;p34"/>
          <p:cNvSpPr txBox="1"/>
          <p:nvPr>
            <p:ph idx="1" type="subTitle"/>
          </p:nvPr>
        </p:nvSpPr>
        <p:spPr>
          <a:xfrm>
            <a:off x="758850" y="2230025"/>
            <a:ext cx="36201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3" name="Google Shape;213;p34"/>
          <p:cNvSpPr/>
          <p:nvPr>
            <p:ph idx="2" type="pic"/>
          </p:nvPr>
        </p:nvSpPr>
        <p:spPr>
          <a:xfrm>
            <a:off x="4848025" y="644050"/>
            <a:ext cx="3510300" cy="34539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  <p:grpSp>
        <p:nvGrpSpPr>
          <p:cNvPr id="214" name="Google Shape;214;p34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215" name="Google Shape;215;p34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4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17" name="Google Shape;217;p34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8" name="Google Shape;218;p34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 - Blank">
  <p:cSld name="CUSTOM_2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5"/>
          <p:cNvSpPr/>
          <p:nvPr>
            <p:ph idx="2" type="pic"/>
          </p:nvPr>
        </p:nvSpPr>
        <p:spPr>
          <a:xfrm>
            <a:off x="4848025" y="644050"/>
            <a:ext cx="3510300" cy="34539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  <p:grpSp>
        <p:nvGrpSpPr>
          <p:cNvPr id="222" name="Google Shape;222;p35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223" name="Google Shape;223;p35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35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25" name="Google Shape;225;p35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6" name="Google Shape;226;p35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 - Default text" type="secHead">
  <p:cSld name="SECTION_HEADER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/>
          <p:nvPr/>
        </p:nvSpPr>
        <p:spPr>
          <a:xfrm>
            <a:off x="0" y="0"/>
            <a:ext cx="9144000" cy="5180400"/>
          </a:xfrm>
          <a:prstGeom prst="rect">
            <a:avLst/>
          </a:prstGeom>
          <a:solidFill>
            <a:srgbClr val="1948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6"/>
          <p:cNvSpPr txBox="1"/>
          <p:nvPr>
            <p:ph type="title"/>
          </p:nvPr>
        </p:nvSpPr>
        <p:spPr>
          <a:xfrm>
            <a:off x="758850" y="867650"/>
            <a:ext cx="39546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Open Sans"/>
              <a:buNone/>
              <a:defRPr b="1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230" name="Google Shape;230;p36"/>
          <p:cNvSpPr txBox="1"/>
          <p:nvPr>
            <p:ph idx="1" type="subTitle"/>
          </p:nvPr>
        </p:nvSpPr>
        <p:spPr>
          <a:xfrm>
            <a:off x="758850" y="2230025"/>
            <a:ext cx="36201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231" name="Google Shape;231;p36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232" name="Google Shape;232;p36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6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34" name="Google Shape;234;p36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5" name="Google Shape;235;p36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 - Blank">
  <p:cSld name="CUSTOM_3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/>
          <p:nvPr/>
        </p:nvSpPr>
        <p:spPr>
          <a:xfrm>
            <a:off x="0" y="0"/>
            <a:ext cx="9144000" cy="5180400"/>
          </a:xfrm>
          <a:prstGeom prst="rect">
            <a:avLst/>
          </a:prstGeom>
          <a:solidFill>
            <a:srgbClr val="1948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8" name="Google Shape;238;p37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239" name="Google Shape;239;p37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7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41" name="Google Shape;241;p37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2" name="Google Shape;242;p37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3 - Default text">
  <p:cSld name="CUSTOM_4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8"/>
          <p:cNvSpPr txBox="1"/>
          <p:nvPr>
            <p:ph type="title"/>
          </p:nvPr>
        </p:nvSpPr>
        <p:spPr>
          <a:xfrm>
            <a:off x="311700" y="352975"/>
            <a:ext cx="8520600" cy="9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46" name="Google Shape;246;p38"/>
          <p:cNvGrpSpPr/>
          <p:nvPr/>
        </p:nvGrpSpPr>
        <p:grpSpPr>
          <a:xfrm>
            <a:off x="819075" y="1523496"/>
            <a:ext cx="2193600" cy="2679300"/>
            <a:chOff x="819075" y="1499325"/>
            <a:chExt cx="2193600" cy="2679300"/>
          </a:xfrm>
        </p:grpSpPr>
        <p:sp>
          <p:nvSpPr>
            <p:cNvPr id="247" name="Google Shape;247;p38"/>
            <p:cNvSpPr/>
            <p:nvPr/>
          </p:nvSpPr>
          <p:spPr>
            <a:xfrm>
              <a:off x="819075" y="1499325"/>
              <a:ext cx="2193600" cy="2679300"/>
            </a:xfrm>
            <a:prstGeom prst="roundRect">
              <a:avLst>
                <a:gd fmla="val 10126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8"/>
            <p:cNvSpPr/>
            <p:nvPr/>
          </p:nvSpPr>
          <p:spPr>
            <a:xfrm>
              <a:off x="819075" y="1499325"/>
              <a:ext cx="2193600" cy="1124400"/>
            </a:xfrm>
            <a:prstGeom prst="round2SameRect">
              <a:avLst>
                <a:gd fmla="val 16890" name="adj1"/>
                <a:gd fmla="val 0" name="adj2"/>
              </a:avLst>
            </a:prstGeom>
            <a:solidFill>
              <a:srgbClr val="1948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9" name="Google Shape;249;p38"/>
          <p:cNvSpPr txBox="1"/>
          <p:nvPr>
            <p:ph idx="1" type="subTitle"/>
          </p:nvPr>
        </p:nvSpPr>
        <p:spPr>
          <a:xfrm>
            <a:off x="912675" y="1941425"/>
            <a:ext cx="20064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  <a:defRPr b="1" sz="1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50" name="Google Shape;250;p38"/>
          <p:cNvSpPr txBox="1"/>
          <p:nvPr>
            <p:ph idx="2" type="subTitle"/>
          </p:nvPr>
        </p:nvSpPr>
        <p:spPr>
          <a:xfrm>
            <a:off x="1003713" y="2758750"/>
            <a:ext cx="1824300" cy="12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Open Sans"/>
              <a:buNone/>
              <a:defRPr sz="12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251" name="Google Shape;251;p38"/>
          <p:cNvGrpSpPr/>
          <p:nvPr/>
        </p:nvGrpSpPr>
        <p:grpSpPr>
          <a:xfrm>
            <a:off x="3475200" y="1523496"/>
            <a:ext cx="2193600" cy="2679300"/>
            <a:chOff x="819075" y="1499325"/>
            <a:chExt cx="2193600" cy="2679300"/>
          </a:xfrm>
        </p:grpSpPr>
        <p:sp>
          <p:nvSpPr>
            <p:cNvPr id="252" name="Google Shape;252;p38"/>
            <p:cNvSpPr/>
            <p:nvPr/>
          </p:nvSpPr>
          <p:spPr>
            <a:xfrm>
              <a:off x="819075" y="1499325"/>
              <a:ext cx="2193600" cy="2679300"/>
            </a:xfrm>
            <a:prstGeom prst="roundRect">
              <a:avLst>
                <a:gd fmla="val 10126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8"/>
            <p:cNvSpPr/>
            <p:nvPr/>
          </p:nvSpPr>
          <p:spPr>
            <a:xfrm>
              <a:off x="819075" y="1499325"/>
              <a:ext cx="2193600" cy="1124400"/>
            </a:xfrm>
            <a:prstGeom prst="round2SameRect">
              <a:avLst>
                <a:gd fmla="val 16890" name="adj1"/>
                <a:gd fmla="val 0" name="adj2"/>
              </a:avLst>
            </a:prstGeom>
            <a:solidFill>
              <a:srgbClr val="1948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4" name="Google Shape;254;p38"/>
          <p:cNvSpPr txBox="1"/>
          <p:nvPr>
            <p:ph idx="3" type="subTitle"/>
          </p:nvPr>
        </p:nvSpPr>
        <p:spPr>
          <a:xfrm>
            <a:off x="3568800" y="1941425"/>
            <a:ext cx="20064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  <a:defRPr b="1" sz="1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55" name="Google Shape;255;p38"/>
          <p:cNvSpPr txBox="1"/>
          <p:nvPr>
            <p:ph idx="4" type="subTitle"/>
          </p:nvPr>
        </p:nvSpPr>
        <p:spPr>
          <a:xfrm>
            <a:off x="3659838" y="2758750"/>
            <a:ext cx="1824300" cy="12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Open Sans"/>
              <a:buNone/>
              <a:defRPr sz="12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256" name="Google Shape;256;p38"/>
          <p:cNvGrpSpPr/>
          <p:nvPr/>
        </p:nvGrpSpPr>
        <p:grpSpPr>
          <a:xfrm>
            <a:off x="6131325" y="1523496"/>
            <a:ext cx="2193600" cy="2679300"/>
            <a:chOff x="819075" y="1499325"/>
            <a:chExt cx="2193600" cy="2679300"/>
          </a:xfrm>
        </p:grpSpPr>
        <p:sp>
          <p:nvSpPr>
            <p:cNvPr id="257" name="Google Shape;257;p38"/>
            <p:cNvSpPr/>
            <p:nvPr/>
          </p:nvSpPr>
          <p:spPr>
            <a:xfrm>
              <a:off x="819075" y="1499325"/>
              <a:ext cx="2193600" cy="2679300"/>
            </a:xfrm>
            <a:prstGeom prst="roundRect">
              <a:avLst>
                <a:gd fmla="val 10126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8"/>
            <p:cNvSpPr/>
            <p:nvPr/>
          </p:nvSpPr>
          <p:spPr>
            <a:xfrm>
              <a:off x="819075" y="1499325"/>
              <a:ext cx="2193600" cy="1124400"/>
            </a:xfrm>
            <a:prstGeom prst="round2SameRect">
              <a:avLst>
                <a:gd fmla="val 16890" name="adj1"/>
                <a:gd fmla="val 0" name="adj2"/>
              </a:avLst>
            </a:prstGeom>
            <a:solidFill>
              <a:srgbClr val="1948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9" name="Google Shape;259;p38"/>
          <p:cNvSpPr txBox="1"/>
          <p:nvPr>
            <p:ph idx="5" type="subTitle"/>
          </p:nvPr>
        </p:nvSpPr>
        <p:spPr>
          <a:xfrm>
            <a:off x="6224925" y="1941425"/>
            <a:ext cx="20064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  <a:defRPr b="1" sz="1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60" name="Google Shape;260;p38"/>
          <p:cNvSpPr txBox="1"/>
          <p:nvPr>
            <p:ph idx="6" type="subTitle"/>
          </p:nvPr>
        </p:nvSpPr>
        <p:spPr>
          <a:xfrm>
            <a:off x="6315963" y="2758750"/>
            <a:ext cx="1824300" cy="12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Open Sans"/>
              <a:buNone/>
              <a:defRPr sz="12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261" name="Google Shape;261;p38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262" name="Google Shape;262;p38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8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64" name="Google Shape;264;p38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5" name="Google Shape;265;p38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4 - Default text">
  <p:cSld name="CUSTOM_12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9" title="MoodleHQ_Generic_SlideBackgroundGraphics21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9"/>
          <p:cNvSpPr txBox="1"/>
          <p:nvPr>
            <p:ph type="title"/>
          </p:nvPr>
        </p:nvSpPr>
        <p:spPr>
          <a:xfrm>
            <a:off x="758850" y="665450"/>
            <a:ext cx="35160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269" name="Google Shape;269;p39"/>
          <p:cNvSpPr txBox="1"/>
          <p:nvPr>
            <p:ph idx="1" type="subTitle"/>
          </p:nvPr>
        </p:nvSpPr>
        <p:spPr>
          <a:xfrm>
            <a:off x="758850" y="2594025"/>
            <a:ext cx="35883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0" name="Google Shape;270;p39"/>
          <p:cNvSpPr/>
          <p:nvPr>
            <p:ph idx="2" type="pic"/>
          </p:nvPr>
        </p:nvSpPr>
        <p:spPr>
          <a:xfrm>
            <a:off x="4600300" y="739250"/>
            <a:ext cx="3588300" cy="4062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4 - Blank">
  <p:cSld name="CUSTOM_12_1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0" title="MoodleHQ_Generic_SlideBackgroundGraphics21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0"/>
          <p:cNvSpPr/>
          <p:nvPr>
            <p:ph idx="2" type="pic"/>
          </p:nvPr>
        </p:nvSpPr>
        <p:spPr>
          <a:xfrm>
            <a:off x="4600300" y="739250"/>
            <a:ext cx="3588300" cy="4062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5 - Default text">
  <p:cSld name="CUSTOM_13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1" title="MoodleHQ_Generic_SlideBackgroundGraphics22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1"/>
          <p:cNvSpPr txBox="1"/>
          <p:nvPr>
            <p:ph type="title"/>
          </p:nvPr>
        </p:nvSpPr>
        <p:spPr>
          <a:xfrm>
            <a:off x="758850" y="665450"/>
            <a:ext cx="35160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277" name="Google Shape;277;p41"/>
          <p:cNvSpPr txBox="1"/>
          <p:nvPr>
            <p:ph idx="1" type="subTitle"/>
          </p:nvPr>
        </p:nvSpPr>
        <p:spPr>
          <a:xfrm>
            <a:off x="758850" y="2594025"/>
            <a:ext cx="35883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8" name="Google Shape;278;p41"/>
          <p:cNvSpPr/>
          <p:nvPr>
            <p:ph idx="2" type="pic"/>
          </p:nvPr>
        </p:nvSpPr>
        <p:spPr>
          <a:xfrm>
            <a:off x="4600300" y="739250"/>
            <a:ext cx="3588300" cy="4062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 - Blank">
  <p:cSld name="CUSTOM_2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/>
          <p:nvPr>
            <p:ph idx="2" type="pic"/>
          </p:nvPr>
        </p:nvSpPr>
        <p:spPr>
          <a:xfrm>
            <a:off x="4848025" y="644050"/>
            <a:ext cx="3510300" cy="34539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  <p:grpSp>
        <p:nvGrpSpPr>
          <p:cNvPr id="28" name="Google Shape;28;p5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29" name="Google Shape;29;p5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5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1" name="Google Shape;31;p5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" name="Google Shape;32;p5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5 - Blank">
  <p:cSld name="CUSTOM_13_1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2" title="MoodleHQ_Generic_SlideBackgroundGraphics22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2"/>
          <p:cNvSpPr/>
          <p:nvPr>
            <p:ph idx="2" type="pic"/>
          </p:nvPr>
        </p:nvSpPr>
        <p:spPr>
          <a:xfrm>
            <a:off x="4600300" y="739250"/>
            <a:ext cx="3588300" cy="4062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4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3" title="MoodleHQ_Generic_SlideDesigns-1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3"/>
          <p:cNvSpPr txBox="1"/>
          <p:nvPr>
            <p:ph type="title"/>
          </p:nvPr>
        </p:nvSpPr>
        <p:spPr>
          <a:xfrm>
            <a:off x="758850" y="665450"/>
            <a:ext cx="35160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285" name="Google Shape;285;p43"/>
          <p:cNvSpPr txBox="1"/>
          <p:nvPr>
            <p:ph idx="1" type="subTitle"/>
          </p:nvPr>
        </p:nvSpPr>
        <p:spPr>
          <a:xfrm>
            <a:off x="758850" y="2594025"/>
            <a:ext cx="35883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86" name="Google Shape;286;p43"/>
          <p:cNvSpPr/>
          <p:nvPr>
            <p:ph idx="2" type="pic"/>
          </p:nvPr>
        </p:nvSpPr>
        <p:spPr>
          <a:xfrm>
            <a:off x="4647800" y="688950"/>
            <a:ext cx="3326100" cy="37656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14_1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4" title="MoodleHQ_Generic_SlideDesigns-1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4"/>
          <p:cNvSpPr/>
          <p:nvPr>
            <p:ph idx="2" type="pic"/>
          </p:nvPr>
        </p:nvSpPr>
        <p:spPr>
          <a:xfrm>
            <a:off x="4647800" y="688950"/>
            <a:ext cx="3326100" cy="37656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5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5" title="MoodleHQ_Generic_SlideDesigns-1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5"/>
          <p:cNvSpPr/>
          <p:nvPr>
            <p:ph idx="2" type="pic"/>
          </p:nvPr>
        </p:nvSpPr>
        <p:spPr>
          <a:xfrm>
            <a:off x="3889775" y="1015500"/>
            <a:ext cx="1219200" cy="1380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  <p:sp>
        <p:nvSpPr>
          <p:cNvPr id="293" name="Google Shape;293;p45"/>
          <p:cNvSpPr/>
          <p:nvPr>
            <p:ph idx="3" type="pic"/>
          </p:nvPr>
        </p:nvSpPr>
        <p:spPr>
          <a:xfrm>
            <a:off x="5376475" y="1015500"/>
            <a:ext cx="1219200" cy="1380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  <p:sp>
        <p:nvSpPr>
          <p:cNvPr id="294" name="Google Shape;294;p45"/>
          <p:cNvSpPr/>
          <p:nvPr>
            <p:ph idx="4" type="pic"/>
          </p:nvPr>
        </p:nvSpPr>
        <p:spPr>
          <a:xfrm>
            <a:off x="6863175" y="1015500"/>
            <a:ext cx="1219200" cy="1380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  <p:sp>
        <p:nvSpPr>
          <p:cNvPr id="295" name="Google Shape;295;p45"/>
          <p:cNvSpPr/>
          <p:nvPr>
            <p:ph idx="5" type="pic"/>
          </p:nvPr>
        </p:nvSpPr>
        <p:spPr>
          <a:xfrm>
            <a:off x="3889775" y="2747675"/>
            <a:ext cx="1219200" cy="1380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  <p:sp>
        <p:nvSpPr>
          <p:cNvPr id="296" name="Google Shape;296;p45"/>
          <p:cNvSpPr/>
          <p:nvPr>
            <p:ph idx="6" type="pic"/>
          </p:nvPr>
        </p:nvSpPr>
        <p:spPr>
          <a:xfrm>
            <a:off x="5380125" y="2747675"/>
            <a:ext cx="1219200" cy="1380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  <p:sp>
        <p:nvSpPr>
          <p:cNvPr id="297" name="Google Shape;297;p45"/>
          <p:cNvSpPr/>
          <p:nvPr>
            <p:ph idx="7" type="pic"/>
          </p:nvPr>
        </p:nvSpPr>
        <p:spPr>
          <a:xfrm>
            <a:off x="6870475" y="2747675"/>
            <a:ext cx="1219200" cy="1380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6 - Default text">
  <p:cSld name="CUSTOM_5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6"/>
          <p:cNvSpPr/>
          <p:nvPr/>
        </p:nvSpPr>
        <p:spPr>
          <a:xfrm>
            <a:off x="0" y="0"/>
            <a:ext cx="9144000" cy="5180400"/>
          </a:xfrm>
          <a:prstGeom prst="rect">
            <a:avLst/>
          </a:prstGeom>
          <a:solidFill>
            <a:srgbClr val="1948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6"/>
          <p:cNvSpPr txBox="1"/>
          <p:nvPr>
            <p:ph type="title"/>
          </p:nvPr>
        </p:nvSpPr>
        <p:spPr>
          <a:xfrm>
            <a:off x="1217400" y="1775575"/>
            <a:ext cx="6709200" cy="19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pen Sans ExtraBold"/>
              <a:buNone/>
              <a:defRPr sz="5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6 - Blank">
  <p:cSld name="CUSTOM_5_1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7"/>
          <p:cNvSpPr/>
          <p:nvPr/>
        </p:nvSpPr>
        <p:spPr>
          <a:xfrm>
            <a:off x="0" y="0"/>
            <a:ext cx="9144000" cy="5180400"/>
          </a:xfrm>
          <a:prstGeom prst="rect">
            <a:avLst/>
          </a:prstGeom>
          <a:solidFill>
            <a:srgbClr val="1948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7 - Default text">
  <p:cSld name="CUSTOM_6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8"/>
          <p:cNvSpPr txBox="1"/>
          <p:nvPr>
            <p:ph type="title"/>
          </p:nvPr>
        </p:nvSpPr>
        <p:spPr>
          <a:xfrm>
            <a:off x="758850" y="506725"/>
            <a:ext cx="30843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306" name="Google Shape;306;p48"/>
          <p:cNvSpPr txBox="1"/>
          <p:nvPr>
            <p:ph idx="1" type="subTitle"/>
          </p:nvPr>
        </p:nvSpPr>
        <p:spPr>
          <a:xfrm>
            <a:off x="758850" y="2435300"/>
            <a:ext cx="29052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07" name="Google Shape;307;p48"/>
          <p:cNvSpPr txBox="1"/>
          <p:nvPr>
            <p:ph idx="2" type="subTitle"/>
          </p:nvPr>
        </p:nvSpPr>
        <p:spPr>
          <a:xfrm>
            <a:off x="5887075" y="2884975"/>
            <a:ext cx="2209500" cy="5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  <a:defRPr b="1" sz="1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08" name="Google Shape;308;p48"/>
          <p:cNvSpPr txBox="1"/>
          <p:nvPr>
            <p:ph idx="3" type="subTitle"/>
          </p:nvPr>
        </p:nvSpPr>
        <p:spPr>
          <a:xfrm>
            <a:off x="5887075" y="3365575"/>
            <a:ext cx="2351400" cy="7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  <a:defRPr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309" name="Google Shape;309;p48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310" name="Google Shape;310;p48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48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12" name="Google Shape;312;p48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3" name="Google Shape;313;p48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8 - Blank">
  <p:cSld name="CUSTOM_6_1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6" name="Google Shape;316;p49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317" name="Google Shape;317;p49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49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19" name="Google Shape;319;p49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0" name="Google Shape;320;p49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9 - Default text">
  <p:cSld name="CUSTOM_7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0" title="MoodleHQ_Generic_SlideBackgroundGraphics-07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0"/>
          <p:cNvSpPr txBox="1"/>
          <p:nvPr>
            <p:ph type="title"/>
          </p:nvPr>
        </p:nvSpPr>
        <p:spPr>
          <a:xfrm>
            <a:off x="5599775" y="506725"/>
            <a:ext cx="30843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324" name="Google Shape;324;p50"/>
          <p:cNvSpPr txBox="1"/>
          <p:nvPr>
            <p:ph idx="1" type="subTitle"/>
          </p:nvPr>
        </p:nvSpPr>
        <p:spPr>
          <a:xfrm>
            <a:off x="5599775" y="2435300"/>
            <a:ext cx="2905200" cy="18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325" name="Google Shape;325;p50" title="laptop.png"/>
          <p:cNvPicPr preferRelativeResize="0"/>
          <p:nvPr/>
        </p:nvPicPr>
        <p:blipFill rotWithShape="1">
          <a:blip r:embed="rId3">
            <a:alphaModFix/>
          </a:blip>
          <a:srcRect b="0" l="332" r="7494" t="0"/>
          <a:stretch/>
        </p:blipFill>
        <p:spPr>
          <a:xfrm>
            <a:off x="191600" y="765150"/>
            <a:ext cx="5159373" cy="3613201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3300000" dist="47625">
              <a:srgbClr val="000000">
                <a:alpha val="22000"/>
              </a:srgbClr>
            </a:outerShdw>
          </a:effectLst>
        </p:spPr>
      </p:pic>
      <p:sp>
        <p:nvSpPr>
          <p:cNvPr id="326" name="Google Shape;326;p50"/>
          <p:cNvSpPr/>
          <p:nvPr>
            <p:ph idx="2" type="pic"/>
          </p:nvPr>
        </p:nvSpPr>
        <p:spPr>
          <a:xfrm>
            <a:off x="842200" y="1019150"/>
            <a:ext cx="3984600" cy="2703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27" name="Google Shape;327;p50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328" name="Google Shape;328;p50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50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30" name="Google Shape;330;p50" title="M Icon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1" name="Google Shape;331;p50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9 - Blank">
  <p:cSld name="CUSTOM_7_1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1" title="MoodleHQ_Generic_SlideBackgroundGraphics-07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334;p51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335" name="Google Shape;335;p51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51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37" name="Google Shape;337;p51" title="M Icon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8" name="Google Shape;338;p51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 - Default text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0" y="0"/>
            <a:ext cx="9144000" cy="5180400"/>
          </a:xfrm>
          <a:prstGeom prst="rect">
            <a:avLst/>
          </a:prstGeom>
          <a:solidFill>
            <a:srgbClr val="1948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6"/>
          <p:cNvSpPr txBox="1"/>
          <p:nvPr>
            <p:ph type="title"/>
          </p:nvPr>
        </p:nvSpPr>
        <p:spPr>
          <a:xfrm>
            <a:off x="758850" y="867650"/>
            <a:ext cx="39546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Open Sans"/>
              <a:buNone/>
              <a:defRPr b="1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1" type="subTitle"/>
          </p:nvPr>
        </p:nvSpPr>
        <p:spPr>
          <a:xfrm>
            <a:off x="758850" y="2230025"/>
            <a:ext cx="36201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37" name="Google Shape;37;p6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38" name="Google Shape;38;p6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6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40" name="Google Shape;40;p6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" name="Google Shape;41;p6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0 - Default text">
  <p:cSld name="CUSTOM_8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52"/>
          <p:cNvSpPr txBox="1"/>
          <p:nvPr>
            <p:ph type="title"/>
          </p:nvPr>
        </p:nvSpPr>
        <p:spPr>
          <a:xfrm>
            <a:off x="446175" y="352975"/>
            <a:ext cx="8520600" cy="9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342" name="Google Shape;342;p52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343" name="Google Shape;343;p52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52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45" name="Google Shape;345;p52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6" name="Google Shape;346;p52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1 - Default text">
  <p:cSld name="CUSTOM_9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53" title="MoodleHQ_Generic_SlideBackgroundGraphics-09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3"/>
          <p:cNvSpPr txBox="1"/>
          <p:nvPr>
            <p:ph type="title"/>
          </p:nvPr>
        </p:nvSpPr>
        <p:spPr>
          <a:xfrm>
            <a:off x="758850" y="506725"/>
            <a:ext cx="30843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350" name="Google Shape;350;p53"/>
          <p:cNvSpPr txBox="1"/>
          <p:nvPr>
            <p:ph idx="1" type="subTitle"/>
          </p:nvPr>
        </p:nvSpPr>
        <p:spPr>
          <a:xfrm>
            <a:off x="758850" y="2435300"/>
            <a:ext cx="29052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51" name="Google Shape;351;p53"/>
          <p:cNvSpPr/>
          <p:nvPr/>
        </p:nvSpPr>
        <p:spPr>
          <a:xfrm>
            <a:off x="4428550" y="742725"/>
            <a:ext cx="4024200" cy="902400"/>
          </a:xfrm>
          <a:prstGeom prst="roundRect">
            <a:avLst>
              <a:gd fmla="val 13846" name="adj"/>
            </a:avLst>
          </a:prstGeom>
          <a:solidFill>
            <a:srgbClr val="1948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3"/>
          <p:cNvSpPr/>
          <p:nvPr/>
        </p:nvSpPr>
        <p:spPr>
          <a:xfrm>
            <a:off x="4428550" y="1950225"/>
            <a:ext cx="4024200" cy="902400"/>
          </a:xfrm>
          <a:prstGeom prst="roundRect">
            <a:avLst>
              <a:gd fmla="val 1384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53"/>
          <p:cNvSpPr/>
          <p:nvPr/>
        </p:nvSpPr>
        <p:spPr>
          <a:xfrm>
            <a:off x="4462625" y="3157725"/>
            <a:ext cx="4024200" cy="902400"/>
          </a:xfrm>
          <a:prstGeom prst="roundRect">
            <a:avLst>
              <a:gd fmla="val 1384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53"/>
          <p:cNvSpPr txBox="1"/>
          <p:nvPr>
            <p:ph idx="2" type="subTitle"/>
          </p:nvPr>
        </p:nvSpPr>
        <p:spPr>
          <a:xfrm>
            <a:off x="4888300" y="2030925"/>
            <a:ext cx="3489300" cy="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1100"/>
              <a:buFont typeface="Open Sans"/>
              <a:buNone/>
              <a:defRPr sz="11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53"/>
          <p:cNvSpPr txBox="1"/>
          <p:nvPr>
            <p:ph idx="3" type="subTitle"/>
          </p:nvPr>
        </p:nvSpPr>
        <p:spPr>
          <a:xfrm>
            <a:off x="4888300" y="3239675"/>
            <a:ext cx="3489300" cy="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1100"/>
              <a:buFont typeface="Open Sans"/>
              <a:buNone/>
              <a:defRPr sz="11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53"/>
          <p:cNvSpPr txBox="1"/>
          <p:nvPr>
            <p:ph idx="4" type="subTitle"/>
          </p:nvPr>
        </p:nvSpPr>
        <p:spPr>
          <a:xfrm>
            <a:off x="4888300" y="822175"/>
            <a:ext cx="3489300" cy="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  <a:defRPr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57" name="Google Shape;357;p53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358" name="Google Shape;358;p53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53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60" name="Google Shape;360;p53" title="M Icon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1" name="Google Shape;361;p53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1 - Blank">
  <p:cSld name="CUSTOM_9_1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54" title="MoodleHQ_Generic_SlideBackgroundGraphics-09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p54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365" name="Google Shape;365;p54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54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67" name="Google Shape;367;p54" title="M Icon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8" name="Google Shape;368;p54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USTOM_11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371" name="Google Shape;371;p55"/>
          <p:cNvSpPr/>
          <p:nvPr/>
        </p:nvSpPr>
        <p:spPr>
          <a:xfrm>
            <a:off x="-21850" y="-10925"/>
            <a:ext cx="9165900" cy="5154300"/>
          </a:xfrm>
          <a:prstGeom prst="rect">
            <a:avLst/>
          </a:prstGeom>
          <a:solidFill>
            <a:srgbClr val="F9801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5"/>
          <p:cNvSpPr/>
          <p:nvPr/>
        </p:nvSpPr>
        <p:spPr>
          <a:xfrm>
            <a:off x="-57550" y="4755150"/>
            <a:ext cx="9237300" cy="39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55"/>
          <p:cNvSpPr txBox="1"/>
          <p:nvPr/>
        </p:nvSpPr>
        <p:spPr>
          <a:xfrm>
            <a:off x="2907450" y="4811250"/>
            <a:ext cx="30000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Copyright 2025 © Moodle Pty Ltd</a:t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4" name="Google Shape;374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22525" y="1624550"/>
            <a:ext cx="4569851" cy="162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 - Blank">
  <p:cSld name="CUSTOM_3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0" y="0"/>
            <a:ext cx="9144000" cy="5180400"/>
          </a:xfrm>
          <a:prstGeom prst="rect">
            <a:avLst/>
          </a:prstGeom>
          <a:solidFill>
            <a:srgbClr val="1948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" name="Google Shape;44;p7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45" name="Google Shape;45;p7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7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47" name="Google Shape;47;p7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" name="Google Shape;48;p7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3 - Default text">
  <p:cSld name="CUSTOM_4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8"/>
          <p:cNvSpPr txBox="1"/>
          <p:nvPr>
            <p:ph type="title"/>
          </p:nvPr>
        </p:nvSpPr>
        <p:spPr>
          <a:xfrm>
            <a:off x="311700" y="352975"/>
            <a:ext cx="8520600" cy="9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52" name="Google Shape;52;p8"/>
          <p:cNvGrpSpPr/>
          <p:nvPr/>
        </p:nvGrpSpPr>
        <p:grpSpPr>
          <a:xfrm>
            <a:off x="819075" y="1523496"/>
            <a:ext cx="2193600" cy="2679300"/>
            <a:chOff x="819075" y="1499325"/>
            <a:chExt cx="2193600" cy="2679300"/>
          </a:xfrm>
        </p:grpSpPr>
        <p:sp>
          <p:nvSpPr>
            <p:cNvPr id="53" name="Google Shape;53;p8"/>
            <p:cNvSpPr/>
            <p:nvPr/>
          </p:nvSpPr>
          <p:spPr>
            <a:xfrm>
              <a:off x="819075" y="1499325"/>
              <a:ext cx="2193600" cy="2679300"/>
            </a:xfrm>
            <a:prstGeom prst="roundRect">
              <a:avLst>
                <a:gd fmla="val 10126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>
              <a:off x="819075" y="1499325"/>
              <a:ext cx="2193600" cy="1124400"/>
            </a:xfrm>
            <a:prstGeom prst="round2SameRect">
              <a:avLst>
                <a:gd fmla="val 16890" name="adj1"/>
                <a:gd fmla="val 0" name="adj2"/>
              </a:avLst>
            </a:prstGeom>
            <a:solidFill>
              <a:srgbClr val="1948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" name="Google Shape;55;p8"/>
          <p:cNvSpPr txBox="1"/>
          <p:nvPr>
            <p:ph idx="1" type="subTitle"/>
          </p:nvPr>
        </p:nvSpPr>
        <p:spPr>
          <a:xfrm>
            <a:off x="912675" y="1941425"/>
            <a:ext cx="20064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  <a:defRPr b="1" sz="1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6" name="Google Shape;56;p8"/>
          <p:cNvSpPr txBox="1"/>
          <p:nvPr>
            <p:ph idx="2" type="subTitle"/>
          </p:nvPr>
        </p:nvSpPr>
        <p:spPr>
          <a:xfrm>
            <a:off x="1003713" y="2758750"/>
            <a:ext cx="1824300" cy="12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Open Sans"/>
              <a:buNone/>
              <a:defRPr sz="12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57" name="Google Shape;57;p8"/>
          <p:cNvGrpSpPr/>
          <p:nvPr/>
        </p:nvGrpSpPr>
        <p:grpSpPr>
          <a:xfrm>
            <a:off x="3475200" y="1523496"/>
            <a:ext cx="2193600" cy="2679300"/>
            <a:chOff x="819075" y="1499325"/>
            <a:chExt cx="2193600" cy="2679300"/>
          </a:xfrm>
        </p:grpSpPr>
        <p:sp>
          <p:nvSpPr>
            <p:cNvPr id="58" name="Google Shape;58;p8"/>
            <p:cNvSpPr/>
            <p:nvPr/>
          </p:nvSpPr>
          <p:spPr>
            <a:xfrm>
              <a:off x="819075" y="1499325"/>
              <a:ext cx="2193600" cy="2679300"/>
            </a:xfrm>
            <a:prstGeom prst="roundRect">
              <a:avLst>
                <a:gd fmla="val 10126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8"/>
            <p:cNvSpPr/>
            <p:nvPr/>
          </p:nvSpPr>
          <p:spPr>
            <a:xfrm>
              <a:off x="819075" y="1499325"/>
              <a:ext cx="2193600" cy="1124400"/>
            </a:xfrm>
            <a:prstGeom prst="round2SameRect">
              <a:avLst>
                <a:gd fmla="val 16890" name="adj1"/>
                <a:gd fmla="val 0" name="adj2"/>
              </a:avLst>
            </a:prstGeom>
            <a:solidFill>
              <a:srgbClr val="1948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8"/>
          <p:cNvSpPr txBox="1"/>
          <p:nvPr>
            <p:ph idx="3" type="subTitle"/>
          </p:nvPr>
        </p:nvSpPr>
        <p:spPr>
          <a:xfrm>
            <a:off x="3568800" y="1941425"/>
            <a:ext cx="20064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  <a:defRPr b="1" sz="1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" name="Google Shape;61;p8"/>
          <p:cNvSpPr txBox="1"/>
          <p:nvPr>
            <p:ph idx="4" type="subTitle"/>
          </p:nvPr>
        </p:nvSpPr>
        <p:spPr>
          <a:xfrm>
            <a:off x="3659838" y="2758750"/>
            <a:ext cx="1824300" cy="12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Open Sans"/>
              <a:buNone/>
              <a:defRPr sz="12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62" name="Google Shape;62;p8"/>
          <p:cNvGrpSpPr/>
          <p:nvPr/>
        </p:nvGrpSpPr>
        <p:grpSpPr>
          <a:xfrm>
            <a:off x="6131325" y="1523496"/>
            <a:ext cx="2193600" cy="2679300"/>
            <a:chOff x="819075" y="1499325"/>
            <a:chExt cx="2193600" cy="2679300"/>
          </a:xfrm>
        </p:grpSpPr>
        <p:sp>
          <p:nvSpPr>
            <p:cNvPr id="63" name="Google Shape;63;p8"/>
            <p:cNvSpPr/>
            <p:nvPr/>
          </p:nvSpPr>
          <p:spPr>
            <a:xfrm>
              <a:off x="819075" y="1499325"/>
              <a:ext cx="2193600" cy="2679300"/>
            </a:xfrm>
            <a:prstGeom prst="roundRect">
              <a:avLst>
                <a:gd fmla="val 10126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8"/>
            <p:cNvSpPr/>
            <p:nvPr/>
          </p:nvSpPr>
          <p:spPr>
            <a:xfrm>
              <a:off x="819075" y="1499325"/>
              <a:ext cx="2193600" cy="1124400"/>
            </a:xfrm>
            <a:prstGeom prst="round2SameRect">
              <a:avLst>
                <a:gd fmla="val 16890" name="adj1"/>
                <a:gd fmla="val 0" name="adj2"/>
              </a:avLst>
            </a:prstGeom>
            <a:solidFill>
              <a:srgbClr val="1948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" name="Google Shape;65;p8"/>
          <p:cNvSpPr txBox="1"/>
          <p:nvPr>
            <p:ph idx="5" type="subTitle"/>
          </p:nvPr>
        </p:nvSpPr>
        <p:spPr>
          <a:xfrm>
            <a:off x="6224925" y="1941425"/>
            <a:ext cx="20064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  <a:defRPr b="1" sz="1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6" name="Google Shape;66;p8"/>
          <p:cNvSpPr txBox="1"/>
          <p:nvPr>
            <p:ph idx="6" type="subTitle"/>
          </p:nvPr>
        </p:nvSpPr>
        <p:spPr>
          <a:xfrm>
            <a:off x="6315963" y="2758750"/>
            <a:ext cx="1824300" cy="12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Open Sans"/>
              <a:buNone/>
              <a:defRPr sz="12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67" name="Google Shape;67;p8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68" name="Google Shape;68;p8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8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US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70" name="Google Shape;70;p8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1" name="Google Shape;71;p8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4 - Default text">
  <p:cSld name="CUSTOM_12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9" title="MoodleHQ_Generic_SlideBackgroundGraphics21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9"/>
          <p:cNvSpPr txBox="1"/>
          <p:nvPr>
            <p:ph type="title"/>
          </p:nvPr>
        </p:nvSpPr>
        <p:spPr>
          <a:xfrm>
            <a:off x="758850" y="665450"/>
            <a:ext cx="35160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b="1" sz="35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/>
        </p:txBody>
      </p:sp>
      <p:sp>
        <p:nvSpPr>
          <p:cNvPr id="75" name="Google Shape;75;p9"/>
          <p:cNvSpPr txBox="1"/>
          <p:nvPr>
            <p:ph idx="1" type="subTitle"/>
          </p:nvPr>
        </p:nvSpPr>
        <p:spPr>
          <a:xfrm>
            <a:off x="758850" y="2594025"/>
            <a:ext cx="35883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6" name="Google Shape;76;p9"/>
          <p:cNvSpPr/>
          <p:nvPr>
            <p:ph idx="2" type="pic"/>
          </p:nvPr>
        </p:nvSpPr>
        <p:spPr>
          <a:xfrm>
            <a:off x="4600300" y="739250"/>
            <a:ext cx="3588300" cy="4062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4 - Blank">
  <p:cSld name="CUSTOM_12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0" title="MoodleHQ_Generic_SlideBackgroundGraphics21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/>
          <p:nvPr>
            <p:ph idx="2" type="pic"/>
          </p:nvPr>
        </p:nvSpPr>
        <p:spPr>
          <a:xfrm>
            <a:off x="4600300" y="739250"/>
            <a:ext cx="3588300" cy="4062300"/>
          </a:xfrm>
          <a:prstGeom prst="roundRect">
            <a:avLst>
              <a:gd fmla="val 8401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25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1" name="Google Shape;20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2" name="Google Shape;20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apps.moodle.com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ocs.moodle.org/en/Moodle_app_guide_for_admins" TargetMode="External"/><Relationship Id="rId4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ocs.moodle.org/en/Moodle_app_guide_for_admins" TargetMode="External"/><Relationship Id="rId4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school.moodledemo.net" TargetMode="External"/><Relationship Id="rId4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ocs.moodle.org/en/Creating_mobile-friendly_courses" TargetMode="External"/><Relationship Id="rId4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Relationship Id="rId4" Type="http://schemas.openxmlformats.org/officeDocument/2006/relationships/hyperlink" Target="https://datareportal.com/reports/digital-2025-global-overview-report" TargetMode="External"/><Relationship Id="rId5" Type="http://schemas.openxmlformats.org/officeDocument/2006/relationships/hyperlink" Target="https://datareportal.com/data-sources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5.xml"/><Relationship Id="rId3" Type="http://schemas.openxmlformats.org/officeDocument/2006/relationships/comments" Target="../comments/comment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datareportal.com/reports/digital-2025-global-overview-report" TargetMode="External"/><Relationship Id="rId4" Type="http://schemas.openxmlformats.org/officeDocument/2006/relationships/hyperlink" Target="https://datareportal.com/data-sources" TargetMode="External"/><Relationship Id="rId5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atareportal.com/reports/digital-2025-global-overview-report" TargetMode="External"/><Relationship Id="rId4" Type="http://schemas.openxmlformats.org/officeDocument/2006/relationships/hyperlink" Target="https://datareportal.com/data-sources" TargetMode="External"/><Relationship Id="rId5" Type="http://schemas.openxmlformats.org/officeDocument/2006/relationships/image" Target="../media/image4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datareportal.com/reports/digital-2025-global-overview-report" TargetMode="External"/><Relationship Id="rId4" Type="http://schemas.openxmlformats.org/officeDocument/2006/relationships/hyperlink" Target="https://datareportal.com/data-sources" TargetMode="External"/><Relationship Id="rId5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itu.int/en/mediacentre/Pages/PR-2023-09-12-universal-and-meaningful-connectivity-by-2030.aspx" TargetMode="External"/><Relationship Id="rId4" Type="http://schemas.openxmlformats.org/officeDocument/2006/relationships/hyperlink" Target="https://www.gsma.com/newsroom/press-release/smartphone-owners-are-now-the-global-majority-new-gsma-report-reveals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6"/>
          <p:cNvSpPr txBox="1"/>
          <p:nvPr>
            <p:ph type="ctrTitle"/>
          </p:nvPr>
        </p:nvSpPr>
        <p:spPr>
          <a:xfrm>
            <a:off x="3007800" y="1000100"/>
            <a:ext cx="4650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100"/>
              <a:t>Mejora la experiencia móvil de tus usuarios con la app de Moodle</a:t>
            </a:r>
            <a:endParaRPr sz="3100"/>
          </a:p>
        </p:txBody>
      </p:sp>
      <p:sp>
        <p:nvSpPr>
          <p:cNvPr id="380" name="Google Shape;380;p56"/>
          <p:cNvSpPr txBox="1"/>
          <p:nvPr>
            <p:ph idx="1" type="subTitle"/>
          </p:nvPr>
        </p:nvSpPr>
        <p:spPr>
          <a:xfrm>
            <a:off x="3075275" y="3096600"/>
            <a:ext cx="4384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-US"/>
              <a:t>Juan Leyva &amp; Dani Palou</a:t>
            </a:r>
            <a:r>
              <a:rPr lang="en-US"/>
              <a:t> </a:t>
            </a:r>
            <a:endParaRPr/>
          </a:p>
          <a:p>
            <a:pPr indent="0" lvl="0" marL="0" rtl="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-US"/>
              <a:t>Mobile Solutions Team, Moodle HQ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1" name="Google Shape;381;p56" title="M Ic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010" y="1978275"/>
            <a:ext cx="1103650" cy="110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5"/>
          <p:cNvSpPr txBox="1"/>
          <p:nvPr/>
        </p:nvSpPr>
        <p:spPr>
          <a:xfrm>
            <a:off x="613075" y="679000"/>
            <a:ext cx="2461800" cy="6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0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5 trucos</a:t>
            </a:r>
            <a:endParaRPr b="1" sz="30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5" name="Google Shape;435;p65"/>
          <p:cNvSpPr txBox="1"/>
          <p:nvPr/>
        </p:nvSpPr>
        <p:spPr>
          <a:xfrm>
            <a:off x="613075" y="1979450"/>
            <a:ext cx="3234600" cy="2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rPr>
              <a:t>* </a:t>
            </a:r>
            <a:r>
              <a:rPr lang="en-US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rPr>
              <a:t>Algunos de los consejos solo funcionarán si tu sitio tiene una suscripción Premium habilitada (MoodleCloud, Workplace, alojada por Moodle Partners o adquirida a través de </a:t>
            </a:r>
            <a:r>
              <a:rPr lang="en-US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apps.moodle.com</a:t>
            </a:r>
            <a:r>
              <a:rPr lang="en-US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rPr>
              <a:t>) o bien una Branded Moodle App.</a:t>
            </a:r>
            <a:endParaRPr sz="1800">
              <a:solidFill>
                <a:srgbClr val="282828"/>
              </a:solidFill>
            </a:endParaRPr>
          </a:p>
        </p:txBody>
      </p:sp>
      <p:sp>
        <p:nvSpPr>
          <p:cNvPr id="436" name="Google Shape;436;p65"/>
          <p:cNvSpPr/>
          <p:nvPr/>
        </p:nvSpPr>
        <p:spPr>
          <a:xfrm>
            <a:off x="4428550" y="742725"/>
            <a:ext cx="4024200" cy="550500"/>
          </a:xfrm>
          <a:prstGeom prst="roundRect">
            <a:avLst>
              <a:gd fmla="val 13846" name="adj"/>
            </a:avLst>
          </a:prstGeom>
          <a:solidFill>
            <a:srgbClr val="1948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65"/>
          <p:cNvSpPr txBox="1"/>
          <p:nvPr/>
        </p:nvSpPr>
        <p:spPr>
          <a:xfrm>
            <a:off x="4994275" y="836600"/>
            <a:ext cx="3265800" cy="6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Reduce la fricción en en el primer acceso.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38" name="Google Shape;438;p65"/>
          <p:cNvSpPr/>
          <p:nvPr/>
        </p:nvSpPr>
        <p:spPr>
          <a:xfrm>
            <a:off x="4428550" y="1516566"/>
            <a:ext cx="4024200" cy="550500"/>
          </a:xfrm>
          <a:prstGeom prst="roundRect">
            <a:avLst>
              <a:gd fmla="val 1384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65"/>
          <p:cNvSpPr txBox="1"/>
          <p:nvPr/>
        </p:nvSpPr>
        <p:spPr>
          <a:xfrm>
            <a:off x="5063375" y="1638222"/>
            <a:ext cx="32658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rPr>
              <a:t>Haz que tus usuarios se sientan como en casa.</a:t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" name="Google Shape;440;p65"/>
          <p:cNvSpPr/>
          <p:nvPr/>
        </p:nvSpPr>
        <p:spPr>
          <a:xfrm>
            <a:off x="4441731" y="2277076"/>
            <a:ext cx="4024200" cy="550500"/>
          </a:xfrm>
          <a:prstGeom prst="roundRect">
            <a:avLst>
              <a:gd fmla="val 13846" name="adj"/>
            </a:avLst>
          </a:prstGeom>
          <a:solidFill>
            <a:srgbClr val="1948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65"/>
          <p:cNvSpPr txBox="1"/>
          <p:nvPr/>
        </p:nvSpPr>
        <p:spPr>
          <a:xfrm>
            <a:off x="5032400" y="2373347"/>
            <a:ext cx="3265800" cy="4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Simplifica la interfaz de usuario.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2" name="Google Shape;442;p65"/>
          <p:cNvSpPr/>
          <p:nvPr/>
        </p:nvSpPr>
        <p:spPr>
          <a:xfrm>
            <a:off x="4415388" y="3008641"/>
            <a:ext cx="4024200" cy="550500"/>
          </a:xfrm>
          <a:prstGeom prst="roundRect">
            <a:avLst>
              <a:gd fmla="val 1384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5"/>
          <p:cNvSpPr txBox="1"/>
          <p:nvPr/>
        </p:nvSpPr>
        <p:spPr>
          <a:xfrm>
            <a:off x="5050225" y="3130298"/>
            <a:ext cx="32658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rPr>
              <a:t>Adapta tus cursos y contenido.</a:t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4" name="Google Shape;444;p65"/>
          <p:cNvSpPr/>
          <p:nvPr/>
        </p:nvSpPr>
        <p:spPr>
          <a:xfrm>
            <a:off x="4441719" y="3844434"/>
            <a:ext cx="4024200" cy="550500"/>
          </a:xfrm>
          <a:prstGeom prst="roundRect">
            <a:avLst>
              <a:gd fmla="val 13846" name="adj"/>
            </a:avLst>
          </a:prstGeom>
          <a:solidFill>
            <a:srgbClr val="1948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65"/>
          <p:cNvSpPr txBox="1"/>
          <p:nvPr/>
        </p:nvSpPr>
        <p:spPr>
          <a:xfrm>
            <a:off x="5019225" y="3966079"/>
            <a:ext cx="32658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Apoya a tus estudiantes y profesores.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6" name="Google Shape;446;p65"/>
          <p:cNvSpPr/>
          <p:nvPr/>
        </p:nvSpPr>
        <p:spPr>
          <a:xfrm>
            <a:off x="4212700" y="803437"/>
            <a:ext cx="433800" cy="433800"/>
          </a:xfrm>
          <a:prstGeom prst="ellipse">
            <a:avLst/>
          </a:prstGeom>
          <a:solidFill>
            <a:srgbClr val="F98012"/>
          </a:solidFill>
          <a:ln cap="flat" cmpd="sng" w="9525">
            <a:solidFill>
              <a:srgbClr val="F98012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3300000" dist="47625">
              <a:srgbClr val="000000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7" name="Google Shape;447;p65"/>
          <p:cNvSpPr/>
          <p:nvPr/>
        </p:nvSpPr>
        <p:spPr>
          <a:xfrm>
            <a:off x="4212700" y="1568262"/>
            <a:ext cx="433800" cy="433800"/>
          </a:xfrm>
          <a:prstGeom prst="ellipse">
            <a:avLst/>
          </a:prstGeom>
          <a:solidFill>
            <a:srgbClr val="F98012"/>
          </a:solidFill>
          <a:ln cap="flat" cmpd="sng" w="9525">
            <a:solidFill>
              <a:srgbClr val="F98012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3300000" dist="47625">
              <a:srgbClr val="000000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65"/>
          <p:cNvSpPr/>
          <p:nvPr/>
        </p:nvSpPr>
        <p:spPr>
          <a:xfrm>
            <a:off x="4212700" y="2320975"/>
            <a:ext cx="433800" cy="433800"/>
          </a:xfrm>
          <a:prstGeom prst="ellipse">
            <a:avLst/>
          </a:prstGeom>
          <a:solidFill>
            <a:srgbClr val="F98012"/>
          </a:solidFill>
          <a:ln cap="flat" cmpd="sng" w="9525">
            <a:solidFill>
              <a:srgbClr val="F98012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3300000" dist="47625">
              <a:srgbClr val="000000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9" name="Google Shape;449;p65"/>
          <p:cNvSpPr/>
          <p:nvPr/>
        </p:nvSpPr>
        <p:spPr>
          <a:xfrm>
            <a:off x="4212700" y="3082700"/>
            <a:ext cx="433800" cy="433800"/>
          </a:xfrm>
          <a:prstGeom prst="ellipse">
            <a:avLst/>
          </a:prstGeom>
          <a:solidFill>
            <a:srgbClr val="F98012"/>
          </a:solidFill>
          <a:ln cap="flat" cmpd="sng" w="9525">
            <a:solidFill>
              <a:srgbClr val="F98012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3300000" dist="47625">
              <a:srgbClr val="000000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0" name="Google Shape;450;p65"/>
          <p:cNvSpPr/>
          <p:nvPr/>
        </p:nvSpPr>
        <p:spPr>
          <a:xfrm>
            <a:off x="4232050" y="3902769"/>
            <a:ext cx="433800" cy="433800"/>
          </a:xfrm>
          <a:prstGeom prst="ellipse">
            <a:avLst/>
          </a:prstGeom>
          <a:solidFill>
            <a:srgbClr val="F98012"/>
          </a:solidFill>
          <a:ln cap="flat" cmpd="sng" w="9525">
            <a:solidFill>
              <a:srgbClr val="F98012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3300000" dist="47625">
              <a:srgbClr val="000000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6"/>
          <p:cNvSpPr txBox="1"/>
          <p:nvPr>
            <p:ph type="title"/>
          </p:nvPr>
        </p:nvSpPr>
        <p:spPr>
          <a:xfrm>
            <a:off x="758850" y="665450"/>
            <a:ext cx="35160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200"/>
              <a:buFont typeface="Montserrat"/>
              <a:buAutoNum type="arabicPeriod"/>
            </a:pPr>
            <a:r>
              <a:rPr lang="en-US" sz="2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Reduce la fricción en el primer acceso</a:t>
            </a:r>
            <a:endParaRPr/>
          </a:p>
        </p:txBody>
      </p:sp>
      <p:sp>
        <p:nvSpPr>
          <p:cNvPr id="456" name="Google Shape;456;p66"/>
          <p:cNvSpPr txBox="1"/>
          <p:nvPr>
            <p:ph idx="1" type="subTitle"/>
          </p:nvPr>
        </p:nvSpPr>
        <p:spPr>
          <a:xfrm>
            <a:off x="758850" y="2156708"/>
            <a:ext cx="35883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-US">
                <a:latin typeface="Montserrat"/>
                <a:ea typeface="Montserrat"/>
                <a:cs typeface="Montserrat"/>
                <a:sym typeface="Montserrat"/>
              </a:rPr>
              <a:t>Buscador de sitios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aseline="30000" lang="en-US">
                <a:latin typeface="Montserrat"/>
                <a:ea typeface="Montserrat"/>
                <a:cs typeface="Montserrat"/>
                <a:sym typeface="Montserrat"/>
              </a:rPr>
              <a:t>PREMIUM</a:t>
            </a:r>
            <a:endParaRPr baseline="30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Tus usuarios podrán encontrar tu sitio solo por su nombre una vez que lo habilites a través de apps.moodle.com. Incluso puedes usar tu propia imagen/logo para tu sitio.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-US">
                <a:latin typeface="Montserrat"/>
                <a:ea typeface="Montserrat"/>
                <a:cs typeface="Montserrat"/>
                <a:sym typeface="Montserrat"/>
              </a:rPr>
              <a:t>Habilitar inicio de sesión con QR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aseline="30000" lang="en-US">
                <a:latin typeface="Montserrat"/>
                <a:ea typeface="Montserrat"/>
                <a:cs typeface="Montserrat"/>
                <a:sym typeface="Montserrat"/>
              </a:rPr>
              <a:t>PREMIUM</a:t>
            </a:r>
            <a:endParaRPr baseline="30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El perfil de tus usuarios mostrará un código QR de un solo uso para ayudarles a iniciar sesión sin recordar la URL y las credenciales de tu sitio.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57" name="Google Shape;45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0629" y="665450"/>
            <a:ext cx="2048700" cy="4234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7"/>
          <p:cNvSpPr txBox="1"/>
          <p:nvPr>
            <p:ph type="title"/>
          </p:nvPr>
        </p:nvSpPr>
        <p:spPr>
          <a:xfrm>
            <a:off x="758850" y="665450"/>
            <a:ext cx="35160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450"/>
              <a:t>2. </a:t>
            </a:r>
            <a:r>
              <a:rPr lang="en-US" sz="2450"/>
              <a:t>Haz que tus usuarios se sientan como en casa</a:t>
            </a:r>
            <a:endParaRPr sz="24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24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2450"/>
          </a:p>
        </p:txBody>
      </p:sp>
      <p:sp>
        <p:nvSpPr>
          <p:cNvPr id="463" name="Google Shape;463;p67"/>
          <p:cNvSpPr txBox="1"/>
          <p:nvPr>
            <p:ph idx="1" type="subTitle"/>
          </p:nvPr>
        </p:nvSpPr>
        <p:spPr>
          <a:xfrm>
            <a:off x="758850" y="2161700"/>
            <a:ext cx="35883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-US"/>
              <a:t>Branding personalizado</a:t>
            </a:r>
            <a:r>
              <a:rPr lang="en-US"/>
              <a:t> </a:t>
            </a:r>
            <a:r>
              <a:rPr baseline="30000" lang="en-US"/>
              <a:t>PREMIUM</a:t>
            </a:r>
            <a:endParaRPr baseline="30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-US"/>
              <a:t>Los administradores pueden diseñar fácilmente sus sitios para que coincidan con la identidad de su organización e incluir CSS personalizado.</a:t>
            </a:r>
            <a:br>
              <a:rPr lang="en-US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-US"/>
              <a:t>Elementos de menú personalizados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-US"/>
              <a:t>Añada fácilmente sus páginas personalizadas a la aplicación móvil.</a:t>
            </a:r>
            <a:br>
              <a:rPr lang="en-US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-US"/>
              <a:t>Explore más opciones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8474"/>
              <a:buFont typeface="Arial"/>
              <a:buNone/>
            </a:pPr>
            <a:r>
              <a:rPr lang="en-US"/>
              <a:t>Consulte la documentación oficial para más opciones. </a:t>
            </a:r>
            <a:r>
              <a:rPr lang="en-US" sz="1047" u="sng">
                <a:solidFill>
                  <a:schemeClr val="hlink"/>
                </a:solidFill>
                <a:hlinkClick r:id="rId3"/>
              </a:rPr>
              <a:t>https://docs.moodle.org/en/Moodle_app_guide_for_admins</a:t>
            </a:r>
            <a:endParaRPr sz="694"/>
          </a:p>
        </p:txBody>
      </p:sp>
      <p:pic>
        <p:nvPicPr>
          <p:cNvPr id="464" name="Google Shape;464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3466" y="948583"/>
            <a:ext cx="2869525" cy="297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8"/>
          <p:cNvSpPr txBox="1"/>
          <p:nvPr>
            <p:ph type="title"/>
          </p:nvPr>
        </p:nvSpPr>
        <p:spPr>
          <a:xfrm>
            <a:off x="758850" y="665450"/>
            <a:ext cx="35160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358"/>
              <a:buFont typeface="Arial"/>
              <a:buNone/>
            </a:pPr>
            <a:r>
              <a:rPr lang="en-US" sz="2944"/>
              <a:t>3. Simplifica la interfaz de usuario</a:t>
            </a:r>
            <a:endParaRPr sz="2944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68"/>
          <p:cNvSpPr txBox="1"/>
          <p:nvPr>
            <p:ph idx="1" type="subTitle"/>
          </p:nvPr>
        </p:nvSpPr>
        <p:spPr>
          <a:xfrm>
            <a:off x="758850" y="2163675"/>
            <a:ext cx="35883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Puedes eliminar de la aplicación todas aquellas funciones avanzadas u opciones que realmente no utilizas (o que no quieres ofrecer dentro de la aplicación).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Aparte de las funciones de Moodle como blogs, etiquetas, etc., también puedes deshabilitar ciertos bloques, módulos de curso y funcionalidad específica para móvil.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Más información aquí: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7" u="sng">
                <a:solidFill>
                  <a:schemeClr val="hlink"/>
                </a:solidFill>
                <a:hlinkClick r:id="rId3"/>
              </a:rPr>
              <a:t>https://docs.moodle.org/en/Moodle_app_guide_for_admins</a:t>
            </a:r>
            <a:endParaRPr sz="967"/>
          </a:p>
        </p:txBody>
      </p:sp>
      <p:pic>
        <p:nvPicPr>
          <p:cNvPr id="471" name="Google Shape;47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3275" y="1777717"/>
            <a:ext cx="3682601" cy="2199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9"/>
          <p:cNvSpPr txBox="1"/>
          <p:nvPr>
            <p:ph type="title"/>
          </p:nvPr>
        </p:nvSpPr>
        <p:spPr>
          <a:xfrm>
            <a:off x="758850" y="665450"/>
            <a:ext cx="35160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600"/>
              <a:t>4. Adapta tus cursos y contenido</a:t>
            </a:r>
            <a:endParaRPr sz="2600"/>
          </a:p>
        </p:txBody>
      </p:sp>
      <p:sp>
        <p:nvSpPr>
          <p:cNvPr id="477" name="Google Shape;477;p69"/>
          <p:cNvSpPr txBox="1"/>
          <p:nvPr>
            <p:ph idx="1" type="subTitle"/>
          </p:nvPr>
        </p:nvSpPr>
        <p:spPr>
          <a:xfrm>
            <a:off x="758850" y="2161700"/>
            <a:ext cx="35883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-30734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ct val="100000"/>
              <a:buFont typeface="Montserrat"/>
              <a:buChar char="●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Evita SCORM si es posible, usa herramientas más modernas como H5P.</a:t>
            </a:r>
            <a:br>
              <a:rPr lang="en-US" sz="1600"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0734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ct val="100000"/>
              <a:buFont typeface="Montserrat"/>
              <a:buChar char="●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Utiliza las actividades Página o Libro en vez de documentos PDF.</a:t>
            </a:r>
            <a:br>
              <a:rPr lang="en-US" sz="1600"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0734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ct val="100000"/>
              <a:buFont typeface="Montserrat"/>
              <a:buChar char="●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Evita formatos menos compatibles con dispositivos móviles, como docx.</a:t>
            </a:r>
            <a:br>
              <a:rPr lang="en-US" sz="1600"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0734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ct val="100000"/>
              <a:buFont typeface="Montserrat"/>
              <a:buChar char="●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Comprueba “Digital Literacy” en </a:t>
            </a:r>
            <a:r>
              <a:rPr lang="en-US" sz="1600" u="sng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https://school.moodledemo.net</a:t>
            </a:r>
            <a:endParaRPr/>
          </a:p>
        </p:txBody>
      </p:sp>
      <p:pic>
        <p:nvPicPr>
          <p:cNvPr id="478" name="Google Shape;478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7700" y="506122"/>
            <a:ext cx="1755300" cy="3949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0"/>
          <p:cNvSpPr txBox="1"/>
          <p:nvPr>
            <p:ph type="title"/>
          </p:nvPr>
        </p:nvSpPr>
        <p:spPr>
          <a:xfrm>
            <a:off x="758850" y="665450"/>
            <a:ext cx="35160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600"/>
              <a:t>4. Adapta tus cursos y contenido</a:t>
            </a:r>
            <a:endParaRPr sz="2600"/>
          </a:p>
        </p:txBody>
      </p:sp>
      <p:sp>
        <p:nvSpPr>
          <p:cNvPr id="484" name="Google Shape;484;p70"/>
          <p:cNvSpPr txBox="1"/>
          <p:nvPr>
            <p:ph idx="1" type="subTitle"/>
          </p:nvPr>
        </p:nvSpPr>
        <p:spPr>
          <a:xfrm>
            <a:off x="758850" y="2161700"/>
            <a:ext cx="35883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ct val="100000"/>
              <a:buFont typeface="Montserrat"/>
              <a:buChar char="●"/>
            </a:pPr>
            <a:r>
              <a:rPr lang="en-US" sz="1500">
                <a:latin typeface="Montserrat"/>
                <a:ea typeface="Montserrat"/>
                <a:cs typeface="Montserrat"/>
                <a:sym typeface="Montserrat"/>
              </a:rPr>
              <a:t>¿Necesitamos esta imagen?</a:t>
            </a:r>
            <a:br>
              <a:rPr lang="en-US" sz="1500">
                <a:latin typeface="Montserrat"/>
                <a:ea typeface="Montserrat"/>
                <a:cs typeface="Montserrat"/>
                <a:sym typeface="Montserrat"/>
              </a:rPr>
            </a:b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ct val="100000"/>
              <a:buFont typeface="Montserrat"/>
              <a:buChar char="●"/>
            </a:pPr>
            <a:r>
              <a:rPr lang="en-US" sz="1500">
                <a:latin typeface="Montserrat"/>
                <a:ea typeface="Montserrat"/>
                <a:cs typeface="Montserrat"/>
                <a:sym typeface="Montserrat"/>
              </a:rPr>
              <a:t>Recorta imágenes, muestra lo interesante.</a:t>
            </a:r>
            <a:br>
              <a:rPr lang="en-US" sz="1500">
                <a:latin typeface="Montserrat"/>
                <a:ea typeface="Montserrat"/>
                <a:cs typeface="Montserrat"/>
                <a:sym typeface="Montserrat"/>
              </a:rPr>
            </a:b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ct val="100000"/>
              <a:buFont typeface="Montserrat"/>
              <a:buChar char="●"/>
            </a:pPr>
            <a:r>
              <a:rPr lang="en-US" sz="1500">
                <a:latin typeface="Montserrat"/>
                <a:ea typeface="Montserrat"/>
                <a:cs typeface="Montserrat"/>
                <a:sym typeface="Montserrat"/>
              </a:rPr>
              <a:t>Optimiza el tamaño de imágenes y vídeos.</a:t>
            </a:r>
            <a:br>
              <a:rPr lang="en-US" sz="1500">
                <a:latin typeface="Montserrat"/>
                <a:ea typeface="Montserrat"/>
                <a:cs typeface="Montserrat"/>
                <a:sym typeface="Montserrat"/>
              </a:rPr>
            </a:b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ct val="100000"/>
              <a:buFont typeface="Montserrat"/>
              <a:buChar char="●"/>
            </a:pPr>
            <a:r>
              <a:rPr lang="en-US" sz="1500">
                <a:latin typeface="Montserrat"/>
                <a:ea typeface="Montserrat"/>
                <a:cs typeface="Montserrat"/>
                <a:sym typeface="Montserrat"/>
              </a:rPr>
              <a:t>No todos los formatos de vídeo funcionan en Android/iOS</a:t>
            </a:r>
            <a:br>
              <a:rPr lang="en-US" sz="1500">
                <a:latin typeface="Montserrat"/>
                <a:ea typeface="Montserrat"/>
                <a:cs typeface="Montserrat"/>
                <a:sym typeface="Montserrat"/>
              </a:rPr>
            </a:b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ct val="100000"/>
              <a:buFont typeface="Montserrat"/>
              <a:buChar char="●"/>
            </a:pPr>
            <a:r>
              <a:rPr lang="en-US" sz="1500">
                <a:latin typeface="Montserrat"/>
                <a:ea typeface="Montserrat"/>
                <a:cs typeface="Montserrat"/>
                <a:sym typeface="Montserrat"/>
              </a:rPr>
              <a:t>Youtube, Vimeo no funcionan sin conexión a Internet</a:t>
            </a:r>
            <a:br>
              <a:rPr lang="en-US" sz="1500">
                <a:latin typeface="Montserrat"/>
                <a:ea typeface="Montserrat"/>
                <a:cs typeface="Montserrat"/>
                <a:sym typeface="Montserrat"/>
              </a:rPr>
            </a:b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ct val="100000"/>
              <a:buFont typeface="Montserrat"/>
              <a:buChar char="●"/>
            </a:pPr>
            <a:r>
              <a:rPr lang="en-US" sz="1500">
                <a:latin typeface="Montserrat"/>
                <a:ea typeface="Montserrat"/>
                <a:cs typeface="Montserrat"/>
                <a:sym typeface="Montserrat"/>
              </a:rPr>
              <a:t>Más información en: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64" u="sng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https://docs.moodle.org/en/Creating_mobile-friendly_courses</a:t>
            </a:r>
            <a:endParaRPr sz="1364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5" name="Google Shape;485;p70" title="freemium-main.apps.moodledemo.net_login_sites(MoodleMobile app)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1426" y="506124"/>
            <a:ext cx="1755300" cy="3949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1"/>
          <p:cNvSpPr txBox="1"/>
          <p:nvPr>
            <p:ph type="title"/>
          </p:nvPr>
        </p:nvSpPr>
        <p:spPr>
          <a:xfrm>
            <a:off x="758850" y="665450"/>
            <a:ext cx="74940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/>
              <a:t>Bootstrap</a:t>
            </a:r>
            <a:endParaRPr sz="3000"/>
          </a:p>
        </p:txBody>
      </p:sp>
      <p:sp>
        <p:nvSpPr>
          <p:cNvPr id="491" name="Google Shape;491;p71"/>
          <p:cNvSpPr txBox="1"/>
          <p:nvPr>
            <p:ph idx="1" type="subTitle"/>
          </p:nvPr>
        </p:nvSpPr>
        <p:spPr>
          <a:xfrm>
            <a:off x="758850" y="1501300"/>
            <a:ext cx="7342800" cy="29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El tema Boost de Moodle soporta clases CSS y componentes de Bootstrap.</a:t>
            </a:r>
            <a:br>
              <a:rPr lang="en-US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La Moodle app 5.1 soporta la mayor parte de CSS de </a:t>
            </a:r>
            <a:r>
              <a:rPr lang="en-US"/>
              <a:t>Bootstrap</a:t>
            </a:r>
            <a:r>
              <a:rPr lang="en-US"/>
              <a:t> </a:t>
            </a:r>
            <a:r>
              <a:rPr lang="en-US"/>
              <a:t>4 y 5</a:t>
            </a:r>
            <a:r>
              <a:rPr lang="en-US"/>
              <a:t>, y tambi</a:t>
            </a:r>
            <a:r>
              <a:rPr lang="en-US"/>
              <a:t>én los siguientes componentes:</a:t>
            </a:r>
            <a:br>
              <a:rPr lang="en-US"/>
            </a:b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Accordion.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Carousel.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Collapse.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Modal.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Popover.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Tab.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Tooltip.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72" title="boot-ezgif.com-video-to-gif-converter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8338" y="385850"/>
            <a:ext cx="1967325" cy="43718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3"/>
          <p:cNvSpPr txBox="1"/>
          <p:nvPr>
            <p:ph type="title"/>
          </p:nvPr>
        </p:nvSpPr>
        <p:spPr>
          <a:xfrm>
            <a:off x="758850" y="665450"/>
            <a:ext cx="74940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/>
              <a:t>Cambiar el comportamiento en la app</a:t>
            </a:r>
            <a:endParaRPr sz="3000"/>
          </a:p>
        </p:txBody>
      </p:sp>
      <p:sp>
        <p:nvSpPr>
          <p:cNvPr id="502" name="Google Shape;502;p73"/>
          <p:cNvSpPr txBox="1"/>
          <p:nvPr>
            <p:ph idx="1" type="subTitle"/>
          </p:nvPr>
        </p:nvSpPr>
        <p:spPr>
          <a:xfrm>
            <a:off x="758850" y="1501300"/>
            <a:ext cx="7342800" cy="29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La app soporta atributos “data” HTML para modificar ciertos comportamientos.</a:t>
            </a:r>
            <a:br>
              <a:rPr lang="en-US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“Limpieza de contenido en todos lados” (forceclean) debe estar </a:t>
            </a:r>
            <a:r>
              <a:rPr b="1" lang="en-US"/>
              <a:t>desactivado</a:t>
            </a:r>
            <a:r>
              <a:rPr lang="en-US"/>
              <a:t>.</a:t>
            </a:r>
            <a:br>
              <a:rPr lang="en-US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“Habilitar contenido confiable” (enabletrusttext) debe estar desactivado, o el usuario debe tener el permiso “Contenido confiable”.</a:t>
            </a:r>
            <a:endParaRPr/>
          </a:p>
        </p:txBody>
      </p:sp>
      <p:pic>
        <p:nvPicPr>
          <p:cNvPr id="503" name="Google Shape;503;p73" title="Screenshot 2026-03-12 at 15.45.5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113" y="3028825"/>
            <a:ext cx="4943475" cy="170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4"/>
          <p:cNvSpPr txBox="1"/>
          <p:nvPr>
            <p:ph type="title"/>
          </p:nvPr>
        </p:nvSpPr>
        <p:spPr>
          <a:xfrm>
            <a:off x="758850" y="665450"/>
            <a:ext cx="74940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/>
              <a:t>Cómo abrir enlaces</a:t>
            </a:r>
            <a:endParaRPr sz="3000"/>
          </a:p>
        </p:txBody>
      </p:sp>
      <p:sp>
        <p:nvSpPr>
          <p:cNvPr id="509" name="Google Shape;509;p74"/>
          <p:cNvSpPr txBox="1"/>
          <p:nvPr>
            <p:ph idx="1" type="subTitle"/>
          </p:nvPr>
        </p:nvSpPr>
        <p:spPr>
          <a:xfrm>
            <a:off x="758850" y="1447850"/>
            <a:ext cx="7342800" cy="28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Atributo: </a:t>
            </a:r>
            <a:r>
              <a:rPr b="1" lang="en-US"/>
              <a:t>data-app-open-in</a:t>
            </a:r>
            <a:r>
              <a:rPr lang="en-US"/>
              <a:t> *</a:t>
            </a:r>
            <a:br>
              <a:rPr lang="en-US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</a:t>
            </a:r>
            <a:r>
              <a:rPr lang="en-US"/>
              <a:t>ólo afecta a enlaces no soportados por la app.</a:t>
            </a:r>
            <a:br>
              <a:rPr lang="en-US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Valores: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browser. Comportamiento por defecto. Abre el enlace en un navegador externo (Chrome, Safari, etc.).</a:t>
            </a:r>
            <a:br>
              <a:rPr lang="en-US" sz="1400">
                <a:latin typeface="Open Sans"/>
                <a:ea typeface="Open Sans"/>
                <a:cs typeface="Open Sans"/>
                <a:sym typeface="Open Sans"/>
              </a:rPr>
            </a:b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inappbrowser/app. Abre el enlace en un navegador embebido.</a:t>
            </a:r>
            <a:br>
              <a:rPr lang="en-US" sz="1400">
                <a:latin typeface="Open Sans"/>
                <a:ea typeface="Open Sans"/>
                <a:cs typeface="Open Sans"/>
                <a:sym typeface="Open Sans"/>
              </a:rPr>
            </a:b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embedded (desde 5.2). Abre una página nueva mostrando el enlace en un iframe.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* Valor de app 5.2, en versiones anteriores es </a:t>
            </a:r>
            <a:r>
              <a:rPr i="1" lang="en-US" sz="1200"/>
              <a:t>data-open-in</a:t>
            </a:r>
            <a:r>
              <a:rPr lang="en-US" sz="1200"/>
              <a:t>.</a:t>
            </a:r>
            <a:endParaRPr sz="1200"/>
          </a:p>
        </p:txBody>
      </p:sp>
      <p:pic>
        <p:nvPicPr>
          <p:cNvPr id="510" name="Google Shape;510;p74" title="Screenshot 2026-03-12 at 15.25.5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5650" y="4221125"/>
            <a:ext cx="5029200" cy="4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192" y="0"/>
            <a:ext cx="8366759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7"/>
          <p:cNvSpPr txBox="1"/>
          <p:nvPr/>
        </p:nvSpPr>
        <p:spPr>
          <a:xfrm>
            <a:off x="376513" y="4724947"/>
            <a:ext cx="38757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Source: </a:t>
            </a:r>
            <a:r>
              <a:rPr lang="en-US" sz="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https://datareportal.com/reports/digital-2025-global-overview-report</a:t>
            </a:r>
            <a:br>
              <a:rPr lang="en-US" sz="8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Methodologies: </a:t>
            </a:r>
            <a:r>
              <a:rPr lang="en-US" sz="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https://datareportal.com/data-sources</a:t>
            </a:r>
            <a:endParaRPr sz="8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5"/>
          <p:cNvSpPr txBox="1"/>
          <p:nvPr>
            <p:ph type="title"/>
          </p:nvPr>
        </p:nvSpPr>
        <p:spPr>
          <a:xfrm>
            <a:off x="758850" y="665450"/>
            <a:ext cx="74940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/>
              <a:t>Convierte</a:t>
            </a:r>
            <a:r>
              <a:rPr lang="en-US" sz="3000"/>
              <a:t> cualquier elemento en “enlace”</a:t>
            </a:r>
            <a:endParaRPr sz="3000"/>
          </a:p>
        </p:txBody>
      </p:sp>
      <p:sp>
        <p:nvSpPr>
          <p:cNvPr id="516" name="Google Shape;516;p75"/>
          <p:cNvSpPr txBox="1"/>
          <p:nvPr>
            <p:ph idx="1" type="subTitle"/>
          </p:nvPr>
        </p:nvSpPr>
        <p:spPr>
          <a:xfrm>
            <a:off x="758850" y="1385825"/>
            <a:ext cx="73428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Atributo: </a:t>
            </a:r>
            <a:r>
              <a:rPr b="1" lang="en-US"/>
              <a:t>data-app-url</a:t>
            </a:r>
            <a:br>
              <a:rPr lang="en-US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Sirve por ejemplo cuando un elemento interactivo no funciona en la app por falta del c</a:t>
            </a:r>
            <a:r>
              <a:rPr lang="en-US"/>
              <a:t>ódigo Javascript.</a:t>
            </a:r>
            <a:br>
              <a:rPr lang="en-US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También se puede usar para usar una URL distinta en la app.</a:t>
            </a:r>
            <a:endParaRPr sz="1200"/>
          </a:p>
        </p:txBody>
      </p:sp>
      <p:pic>
        <p:nvPicPr>
          <p:cNvPr id="517" name="Google Shape;517;p75" title="Screenshot 2026-03-12 at 15.28.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9550" y="3430400"/>
            <a:ext cx="4872612" cy="3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6"/>
          <p:cNvSpPr txBox="1"/>
          <p:nvPr>
            <p:ph type="title"/>
          </p:nvPr>
        </p:nvSpPr>
        <p:spPr>
          <a:xfrm>
            <a:off x="758850" y="665450"/>
            <a:ext cx="74940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/>
              <a:t>Convierte cualquier elemento en “enlace”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t/>
            </a:r>
            <a:endParaRPr sz="3000"/>
          </a:p>
        </p:txBody>
      </p:sp>
      <p:sp>
        <p:nvSpPr>
          <p:cNvPr id="523" name="Google Shape;523;p76"/>
          <p:cNvSpPr txBox="1"/>
          <p:nvPr>
            <p:ph idx="1" type="subTitle"/>
          </p:nvPr>
        </p:nvSpPr>
        <p:spPr>
          <a:xfrm>
            <a:off x="758850" y="1332525"/>
            <a:ext cx="7342800" cy="18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Se combina con otros atributos data:</a:t>
            </a:r>
            <a:br>
              <a:rPr lang="en-US"/>
            </a:b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data-app-open-in: Mismo comportamiento ya explicado.</a:t>
            </a:r>
            <a:br>
              <a:rPr lang="en-US" sz="1400">
                <a:latin typeface="Open Sans"/>
                <a:ea typeface="Open Sans"/>
                <a:cs typeface="Open Sans"/>
                <a:sym typeface="Open Sans"/>
              </a:rPr>
            </a:b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data-app-url-confirm: Mensaje de confirmación a mostrar cuando el elemento es pulsado en la app.</a:t>
            </a:r>
            <a:br>
              <a:rPr lang="en-US" sz="1400">
                <a:latin typeface="Open Sans"/>
                <a:ea typeface="Open Sans"/>
                <a:cs typeface="Open Sans"/>
                <a:sym typeface="Open Sans"/>
              </a:rPr>
            </a:b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data-app-url-resume-action: soportado sólo en la página de curso. Si el valor es “refresh”, se refrescará la página del curso al volver a la app.</a:t>
            </a:r>
            <a:endParaRPr/>
          </a:p>
        </p:txBody>
      </p:sp>
      <p:pic>
        <p:nvPicPr>
          <p:cNvPr id="524" name="Google Shape;524;p76" title="Screenshot 2026-03-12 at 15.32.4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713" y="3188750"/>
            <a:ext cx="5293075" cy="153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7"/>
          <p:cNvSpPr txBox="1"/>
          <p:nvPr>
            <p:ph type="title"/>
          </p:nvPr>
        </p:nvSpPr>
        <p:spPr>
          <a:xfrm>
            <a:off x="758850" y="665450"/>
            <a:ext cx="74940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/>
              <a:t>Muestra contenido distinto en la app</a:t>
            </a:r>
            <a:endParaRPr sz="3000"/>
          </a:p>
        </p:txBody>
      </p:sp>
      <p:sp>
        <p:nvSpPr>
          <p:cNvPr id="530" name="Google Shape;530;p77"/>
          <p:cNvSpPr txBox="1"/>
          <p:nvPr>
            <p:ph idx="1" type="subTitle"/>
          </p:nvPr>
        </p:nvSpPr>
        <p:spPr>
          <a:xfrm>
            <a:off x="758850" y="1385825"/>
            <a:ext cx="73428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Atributos: </a:t>
            </a:r>
            <a:r>
              <a:rPr b="1" lang="en-US"/>
              <a:t>data-app-alt-url</a:t>
            </a:r>
            <a:r>
              <a:rPr lang="en-US"/>
              <a:t> y </a:t>
            </a:r>
            <a:r>
              <a:rPr b="1" lang="en-US"/>
              <a:t>data-app-alt-msg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Sirven para mostrar un contenido distinto en la app.</a:t>
            </a:r>
            <a:br>
              <a:rPr lang="en-US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Hay que aplicarlos en el elemento contenedor (padre). El contenido de ese elemento ser</a:t>
            </a:r>
            <a:r>
              <a:rPr lang="en-US"/>
              <a:t>á reemplazado en la app.</a:t>
            </a:r>
            <a:br>
              <a:rPr lang="en-US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data-app-alt-msg define el mensaje aparece dentro del elemento. Opcional.</a:t>
            </a:r>
            <a:br>
              <a:rPr lang="en-US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data-app-alt-url define un enlace que se muestra después del mensaje. Opcional.</a:t>
            </a:r>
            <a:br>
              <a:rPr lang="en-US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Se puede combinar con los atributos ya explicados anteriormente: data-app-open-in, data-app-url-confirm, data-app-url-resume-action.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8"/>
          <p:cNvSpPr txBox="1"/>
          <p:nvPr>
            <p:ph type="title"/>
          </p:nvPr>
        </p:nvSpPr>
        <p:spPr>
          <a:xfrm>
            <a:off x="758850" y="665450"/>
            <a:ext cx="74940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/>
              <a:t>Muestra contenido distinto en la app</a:t>
            </a:r>
            <a:endParaRPr sz="3000"/>
          </a:p>
        </p:txBody>
      </p:sp>
      <p:sp>
        <p:nvSpPr>
          <p:cNvPr id="536" name="Google Shape;536;p78"/>
          <p:cNvSpPr txBox="1"/>
          <p:nvPr>
            <p:ph idx="1" type="subTitle"/>
          </p:nvPr>
        </p:nvSpPr>
        <p:spPr>
          <a:xfrm>
            <a:off x="758850" y="1385825"/>
            <a:ext cx="73428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Otros atributos añadidos en app 5.2: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data-app-alt-url-type: si es “button”, muestra un botón en vez de un enlace.</a:t>
            </a:r>
            <a:br>
              <a:rPr lang="en-US" sz="1400">
                <a:latin typeface="Open Sans"/>
                <a:ea typeface="Open Sans"/>
                <a:cs typeface="Open Sans"/>
                <a:sym typeface="Open Sans"/>
              </a:rPr>
            </a:b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data-app-alt-url-label: texto a mostrar en el enlace o en el botón. Si no está definido, se muestra la URL.</a:t>
            </a:r>
            <a:endParaRPr/>
          </a:p>
        </p:txBody>
      </p:sp>
      <p:pic>
        <p:nvPicPr>
          <p:cNvPr id="537" name="Google Shape;537;p78" title="Screenshot 2026-03-12 at 15.48.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625" y="3123525"/>
            <a:ext cx="4758976" cy="15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78" title="Screenshot 2026-03-12 at 15.56.1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4375" y="3123525"/>
            <a:ext cx="3189150" cy="104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9"/>
          <p:cNvSpPr txBox="1"/>
          <p:nvPr>
            <p:ph type="title"/>
          </p:nvPr>
        </p:nvSpPr>
        <p:spPr>
          <a:xfrm>
            <a:off x="758850" y="665450"/>
            <a:ext cx="35160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5. Apoya a tus estudiantes</a:t>
            </a:r>
            <a:endParaRPr/>
          </a:p>
        </p:txBody>
      </p:sp>
      <p:sp>
        <p:nvSpPr>
          <p:cNvPr id="544" name="Google Shape;544;p79"/>
          <p:cNvSpPr txBox="1"/>
          <p:nvPr>
            <p:ph idx="1" type="subTitle"/>
          </p:nvPr>
        </p:nvSpPr>
        <p:spPr>
          <a:xfrm>
            <a:off x="758850" y="2156708"/>
            <a:ext cx="3588300" cy="23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Ofrece guías de inicio de sesión concisas.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Incluye imágenes explicativas de las funciones clave.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Educa a los creadores de contenido sobre cómo optimizar los cursos para experiencias de pantalla estrecha.</a:t>
            </a:r>
            <a:endParaRPr/>
          </a:p>
        </p:txBody>
      </p:sp>
      <p:pic>
        <p:nvPicPr>
          <p:cNvPr id="545" name="Google Shape;54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5238" y="1410075"/>
            <a:ext cx="2732625" cy="273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0"/>
          <p:cNvSpPr txBox="1"/>
          <p:nvPr/>
        </p:nvSpPr>
        <p:spPr>
          <a:xfrm>
            <a:off x="3533850" y="4773404"/>
            <a:ext cx="2076300" cy="44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45454"/>
                </a:solidFill>
              </a:rPr>
              <a:t>Copyright 2026 </a:t>
            </a:r>
            <a:r>
              <a:rPr lang="en-US" sz="1000">
                <a:solidFill>
                  <a:srgbClr val="545454"/>
                </a:solidFill>
                <a:highlight>
                  <a:srgbClr val="FFFFFF"/>
                </a:highlight>
              </a:rPr>
              <a:t>© </a:t>
            </a:r>
            <a:r>
              <a:rPr lang="en-US" sz="1000">
                <a:solidFill>
                  <a:srgbClr val="545454"/>
                </a:solidFill>
              </a:rPr>
              <a:t>Moodle Pty Ltd</a:t>
            </a:r>
            <a:endParaRPr sz="1000">
              <a:solidFill>
                <a:srgbClr val="545454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8"/>
          <p:cNvSpPr txBox="1"/>
          <p:nvPr/>
        </p:nvSpPr>
        <p:spPr>
          <a:xfrm>
            <a:off x="376513" y="4724947"/>
            <a:ext cx="38757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Source: </a:t>
            </a:r>
            <a:r>
              <a:rPr lang="en-US" sz="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https://datareportal.com/reports/digital-2025-global-overview-report</a:t>
            </a:r>
            <a:br>
              <a:rPr lang="en-US" sz="8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Methodologies: </a:t>
            </a:r>
            <a:r>
              <a:rPr lang="en-US" sz="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https://datareportal.com/data-sources</a:t>
            </a:r>
            <a:endParaRPr sz="8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3" name="Google Shape;39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192" y="0"/>
            <a:ext cx="8366761" cy="4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9"/>
          <p:cNvSpPr txBox="1"/>
          <p:nvPr/>
        </p:nvSpPr>
        <p:spPr>
          <a:xfrm>
            <a:off x="376513" y="4724947"/>
            <a:ext cx="38757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Source: </a:t>
            </a:r>
            <a:r>
              <a:rPr lang="en-US" sz="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https://datareportal.com/reports/digital-2025-global-overview-report</a:t>
            </a:r>
            <a:br>
              <a:rPr lang="en-US" sz="8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Methodologies: </a:t>
            </a:r>
            <a:r>
              <a:rPr lang="en-US" sz="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https://datareportal.com/data-sources</a:t>
            </a:r>
            <a:endParaRPr sz="8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9" name="Google Shape;399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192" y="0"/>
            <a:ext cx="8366761" cy="48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0"/>
          <p:cNvSpPr txBox="1"/>
          <p:nvPr/>
        </p:nvSpPr>
        <p:spPr>
          <a:xfrm>
            <a:off x="376513" y="4724947"/>
            <a:ext cx="38757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Source: </a:t>
            </a:r>
            <a:r>
              <a:rPr lang="en-US" sz="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https://datareportal.com/reports/digital-2025-global-overview-report</a:t>
            </a:r>
            <a:br>
              <a:rPr lang="en-US" sz="8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Methodologies: </a:t>
            </a:r>
            <a:r>
              <a:rPr lang="en-US" sz="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https://datareportal.com/data-sources</a:t>
            </a:r>
            <a:endParaRPr sz="8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5" name="Google Shape;405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192" y="0"/>
            <a:ext cx="8366760" cy="4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1"/>
          <p:cNvSpPr txBox="1"/>
          <p:nvPr>
            <p:ph type="title"/>
          </p:nvPr>
        </p:nvSpPr>
        <p:spPr>
          <a:xfrm>
            <a:off x="758850" y="665450"/>
            <a:ext cx="3516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r>
              <a:rPr lang="en-US"/>
              <a:t>Un mundo móvil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61"/>
          <p:cNvSpPr txBox="1"/>
          <p:nvPr>
            <p:ph idx="1" type="subTitle"/>
          </p:nvPr>
        </p:nvSpPr>
        <p:spPr>
          <a:xfrm>
            <a:off x="758850" y="1486825"/>
            <a:ext cx="7705200" cy="30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🌐 Las redes de datos han ampliado drásticamente el acceso global a internet.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📵 Se estima que 2400 millones de personas (un tercio de la población mundial) aún carecen de acceso a internet. [</a:t>
            </a:r>
            <a:r>
              <a:rPr lang="en-US" u="sng">
                <a:solidFill>
                  <a:schemeClr val="hlink"/>
                </a:solidFill>
                <a:hlinkClick r:id="rId3"/>
              </a:rPr>
              <a:t>Fuente ITU</a:t>
            </a:r>
            <a:r>
              <a:rPr lang="en-US"/>
              <a:t>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📱 En regiones en desarrollo como Asia, África y partes de América Latina, el acceso a internet se realiza principalmente a través de teléfonos inteligentes, donde los dispositivos móviles son la principal, o única, forma en que muchas personas se conectan a internet. [</a:t>
            </a:r>
            <a:r>
              <a:rPr lang="en-US" u="sng">
                <a:solidFill>
                  <a:schemeClr val="hlink"/>
                </a:solidFill>
                <a:hlinkClick r:id="rId4"/>
              </a:rPr>
              <a:t>Fuente GSMA</a:t>
            </a:r>
            <a:r>
              <a:rPr lang="en-US"/>
              <a:t>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⚠ Pero la conectividad confiable sigue siendo un problema a nivel mundial.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2"/>
          <p:cNvSpPr txBox="1"/>
          <p:nvPr>
            <p:ph type="title"/>
          </p:nvPr>
        </p:nvSpPr>
        <p:spPr>
          <a:xfrm>
            <a:off x="758850" y="665450"/>
            <a:ext cx="3516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r>
              <a:rPr lang="en-US"/>
              <a:t>App VS Web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17" name="Google Shape;417;p62"/>
          <p:cNvGraphicFramePr/>
          <p:nvPr/>
        </p:nvGraphicFramePr>
        <p:xfrm>
          <a:off x="1200950" y="1993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{2BAB4928-0466-47C3-900F-CC5563BCB8FB}</a:tableStyleId>
              </a:tblPr>
              <a:tblGrid>
                <a:gridCol w="1724025"/>
                <a:gridCol w="4772025"/>
              </a:tblGrid>
              <a:tr h="180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/>
                        <a:t>Fecha</a:t>
                      </a:r>
                      <a:r>
                        <a:rPr b="1" lang="en-US" sz="1100"/>
                        <a:t> y Fuente</a:t>
                      </a:r>
                      <a:endParaRPr b="1"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/>
                        <a:t>Preferencia </a:t>
                      </a:r>
                      <a:r>
                        <a:rPr b="1" lang="en-US" sz="1100"/>
                        <a:t>App vs Website</a:t>
                      </a:r>
                      <a:endParaRPr b="1" sz="1100"/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data.ai / eMarketer (2025)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~90% del tiempo en el m</a:t>
                      </a:r>
                      <a:r>
                        <a:rPr lang="en-US"/>
                        <a:t>óvil se emplea en</a:t>
                      </a:r>
                      <a:r>
                        <a:rPr lang="en-US"/>
                        <a:t> apps.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Bryj (Abril 2024)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64% prefiere apps; ahorro de tiempo y simplicidad son los factores clave.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3"/>
          <p:cNvSpPr txBox="1"/>
          <p:nvPr>
            <p:ph type="title"/>
          </p:nvPr>
        </p:nvSpPr>
        <p:spPr>
          <a:xfrm>
            <a:off x="758850" y="665450"/>
            <a:ext cx="51807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Nuestra estrategia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63"/>
          <p:cNvSpPr txBox="1"/>
          <p:nvPr>
            <p:ph idx="1" type="subTitle"/>
          </p:nvPr>
        </p:nvSpPr>
        <p:spPr>
          <a:xfrm>
            <a:off x="758850" y="1486825"/>
            <a:ext cx="7705200" cy="30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Ayudar al usuario donde esté.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Nuestra app no es solo una compañera de Moodle LMS, es también una ciudadana de primera clase.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Desarrollamos una app intuitiva, estable, accesible y atractiva para ayudar a los estudiantes cuando y donde estén.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Aseguramos coherencia con Moodle LMS (y Workplace) en las funcionalidades para estudiantes.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4"/>
          <p:cNvSpPr txBox="1"/>
          <p:nvPr>
            <p:ph type="title"/>
          </p:nvPr>
        </p:nvSpPr>
        <p:spPr>
          <a:xfrm>
            <a:off x="758850" y="665450"/>
            <a:ext cx="51807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Vuestra estrategia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64"/>
          <p:cNvSpPr txBox="1"/>
          <p:nvPr>
            <p:ph idx="1" type="subTitle"/>
          </p:nvPr>
        </p:nvSpPr>
        <p:spPr>
          <a:xfrm>
            <a:off x="758850" y="1486825"/>
            <a:ext cx="7705200" cy="30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El móvil no es solo "la web en una pantalla pequeña". Es personal, contextual, siempre activo y está profundamente integrado con el entorno y la vida diaria del usuario.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Tu sitio Moodle y su contenido deben optimizarse para ofrecer la mejor experiencia a los usuarios móviles allá donde estén y superar los desafíos asociados.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